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7"/>
  </p:notesMasterIdLst>
  <p:sldIdLst>
    <p:sldId id="256" r:id="rId2"/>
    <p:sldId id="356" r:id="rId3"/>
    <p:sldId id="301" r:id="rId4"/>
    <p:sldId id="339" r:id="rId5"/>
    <p:sldId id="340" r:id="rId6"/>
    <p:sldId id="341" r:id="rId7"/>
    <p:sldId id="303" r:id="rId8"/>
    <p:sldId id="304" r:id="rId9"/>
    <p:sldId id="306" r:id="rId10"/>
    <p:sldId id="357" r:id="rId11"/>
    <p:sldId id="307" r:id="rId12"/>
    <p:sldId id="308" r:id="rId13"/>
    <p:sldId id="367" r:id="rId14"/>
    <p:sldId id="368" r:id="rId15"/>
    <p:sldId id="310" r:id="rId16"/>
    <p:sldId id="358" r:id="rId17"/>
    <p:sldId id="359" r:id="rId18"/>
    <p:sldId id="369" r:id="rId19"/>
    <p:sldId id="370" r:id="rId20"/>
    <p:sldId id="360" r:id="rId21"/>
    <p:sldId id="362" r:id="rId22"/>
    <p:sldId id="365" r:id="rId23"/>
    <p:sldId id="361" r:id="rId24"/>
    <p:sldId id="363" r:id="rId25"/>
    <p:sldId id="3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9" d="100"/>
          <a:sy n="89" d="100"/>
        </p:scale>
        <p:origin x="-432"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538EA-BB72-4448-8E48-57D2B2E19E1C}" type="datetimeFigureOut">
              <a:rPr lang="en-US" smtClean="0"/>
              <a:t>9/24/2018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58F58E-8172-46FB-8103-F23FD7D211E5}" type="slidenum">
              <a:rPr lang="en-US" smtClean="0"/>
              <a:t>‹#›</a:t>
            </a:fld>
            <a:endParaRPr lang="en-US"/>
          </a:p>
        </p:txBody>
      </p:sp>
    </p:spTree>
    <p:extLst>
      <p:ext uri="{BB962C8B-B14F-4D97-AF65-F5344CB8AC3E}">
        <p14:creationId xmlns:p14="http://schemas.microsoft.com/office/powerpoint/2010/main" val="2709541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FC95E00-5481-433D-AC62-85DD281ECB80}"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2653990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C95E00-5481-433D-AC62-85DD281ECB80}"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3884885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C95E00-5481-433D-AC62-85DD281ECB80}"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1494089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C95E00-5481-433D-AC62-85DD281ECB80}"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1539825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C95E00-5481-433D-AC62-85DD281ECB80}"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181559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C95E00-5481-433D-AC62-85DD281ECB80}"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2743553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C95E00-5481-433D-AC62-85DD281ECB80}" type="datetimeFigureOut">
              <a:rPr lang="en-US" smtClean="0"/>
              <a:t>9/24/2018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648710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C95E00-5481-433D-AC62-85DD281ECB80}" type="datetimeFigureOut">
              <a:rPr lang="en-US" smtClean="0"/>
              <a:t>9/24/2018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1607470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C95E00-5481-433D-AC62-85DD281ECB80}" type="datetimeFigureOut">
              <a:rPr lang="en-US" smtClean="0"/>
              <a:t>9/24/2018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1182744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95E00-5481-433D-AC62-85DD281ECB80}"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1118687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C95E00-5481-433D-AC62-85DD281ECB80}" type="datetimeFigureOut">
              <a:rPr lang="en-US" smtClean="0"/>
              <a:t>9/24/2018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0334B1-17F1-4326-A8B7-50C97CE17A7B}" type="slidenum">
              <a:rPr lang="en-US" smtClean="0"/>
              <a:t>‹#›</a:t>
            </a:fld>
            <a:endParaRPr lang="en-US"/>
          </a:p>
        </p:txBody>
      </p:sp>
    </p:spTree>
    <p:extLst>
      <p:ext uri="{BB962C8B-B14F-4D97-AF65-F5344CB8AC3E}">
        <p14:creationId xmlns:p14="http://schemas.microsoft.com/office/powerpoint/2010/main" val="126235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C95E00-5481-433D-AC62-85DD281ECB80}" type="datetimeFigureOut">
              <a:rPr lang="en-US" smtClean="0"/>
              <a:t>9/24/2018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0334B1-17F1-4326-A8B7-50C97CE17A7B}" type="slidenum">
              <a:rPr lang="en-US" smtClean="0"/>
              <a:t>‹#›</a:t>
            </a:fld>
            <a:endParaRPr lang="en-US"/>
          </a:p>
        </p:txBody>
      </p:sp>
    </p:spTree>
    <p:extLst>
      <p:ext uri="{BB962C8B-B14F-4D97-AF65-F5344CB8AC3E}">
        <p14:creationId xmlns:p14="http://schemas.microsoft.com/office/powerpoint/2010/main" val="2799273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ref_7_26"/><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Figure_7_2"/><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ref_7_24"/><Relationship Id="rId5" Type="http://schemas.openxmlformats.org/officeDocument/2006/relationships/hyperlink" Target="#ref_7_23"/><Relationship Id="rId4" Type="http://schemas.openxmlformats.org/officeDocument/2006/relationships/hyperlink" Target="#ref_7_21"/></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Figure_7_3"/><Relationship Id="rId2" Type="http://schemas.openxmlformats.org/officeDocument/2006/relationships/hyperlink" Target="#ref_7_21"/><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9519" y="1656249"/>
            <a:ext cx="9144000" cy="1597540"/>
          </a:xfrm>
        </p:spPr>
        <p:txBody>
          <a:bodyPr>
            <a:normAutofit/>
          </a:bodyPr>
          <a:lstStyle/>
          <a:p>
            <a:r>
              <a:rPr lang="en-US" b="1" dirty="0" smtClean="0"/>
              <a:t>Modules 7 Overview</a:t>
            </a:r>
            <a:r>
              <a:rPr lang="en-US" dirty="0" smtClean="0"/>
              <a:t/>
            </a:r>
            <a:br>
              <a:rPr lang="en-US" dirty="0" smtClean="0"/>
            </a:br>
            <a:r>
              <a:rPr lang="en-US" sz="4400" dirty="0" smtClean="0"/>
              <a:t>Computer Communications</a:t>
            </a:r>
            <a:endParaRPr lang="en-US" sz="4400" dirty="0"/>
          </a:p>
        </p:txBody>
      </p:sp>
      <p:sp>
        <p:nvSpPr>
          <p:cNvPr id="3" name="Subtitle 2"/>
          <p:cNvSpPr>
            <a:spLocks noGrp="1"/>
          </p:cNvSpPr>
          <p:nvPr>
            <p:ph type="subTitle" idx="1"/>
          </p:nvPr>
        </p:nvSpPr>
        <p:spPr>
          <a:xfrm>
            <a:off x="975379" y="4065295"/>
            <a:ext cx="10246125" cy="1642426"/>
          </a:xfrm>
        </p:spPr>
        <p:txBody>
          <a:bodyPr>
            <a:normAutofit lnSpcReduction="10000"/>
          </a:bodyPr>
          <a:lstStyle/>
          <a:p>
            <a:r>
              <a:rPr lang="en-US" dirty="0" smtClean="0"/>
              <a:t>All Images are taken directly from the Davis Electromechanical Systems eBook except those with links below the pictures. </a:t>
            </a:r>
          </a:p>
          <a:p>
            <a:r>
              <a:rPr lang="en-US" dirty="0" smtClean="0"/>
              <a:t>Read the book for additional information and examples.</a:t>
            </a:r>
          </a:p>
          <a:p>
            <a:r>
              <a:rPr lang="en-US" dirty="0" smtClean="0"/>
              <a:t>* You are responsible for knowing everything in the book for Quizzes and Exams.</a:t>
            </a:r>
            <a:endParaRPr lang="en-US" dirty="0"/>
          </a:p>
        </p:txBody>
      </p:sp>
    </p:spTree>
    <p:extLst>
      <p:ext uri="{BB962C8B-B14F-4D97-AF65-F5344CB8AC3E}">
        <p14:creationId xmlns:p14="http://schemas.microsoft.com/office/powerpoint/2010/main" val="501848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9126" y="1256995"/>
            <a:ext cx="10739832" cy="4644861"/>
          </a:xfrm>
          <a:prstGeom prst="rect">
            <a:avLst/>
          </a:prstGeom>
        </p:spPr>
        <p:txBody>
          <a:bodyPr wrap="square">
            <a:spAutoFit/>
          </a:bodyPr>
          <a:lstStyle/>
          <a:p>
            <a:pPr>
              <a:lnSpc>
                <a:spcPct val="107000"/>
              </a:lnSpc>
              <a:spcAft>
                <a:spcPts val="800"/>
              </a:spcAft>
            </a:pPr>
            <a:r>
              <a:rPr lang="en-US" sz="2200" dirty="0">
                <a:latin typeface="Calibri" panose="020F0502020204030204" pitchFamily="34" charset="0"/>
                <a:ea typeface="Calibri" panose="020F0502020204030204" pitchFamily="34" charset="0"/>
                <a:cs typeface="Times New Roman" panose="02020603050405020304" pitchFamily="18" charset="0"/>
              </a:rPr>
              <a:t>There are many more sophisticated error detection algorithms that can be used to detect any type of bit error. Two of the more popular methods are [</a:t>
            </a:r>
            <a:r>
              <a:rPr lang="en-US" sz="22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ction="ppaction://hlinkfile"/>
              </a:rPr>
              <a:t>26</a:t>
            </a:r>
            <a:r>
              <a:rPr lang="en-US" sz="2200" dirty="0" smtClean="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200" b="1" dirty="0">
                <a:latin typeface="Calibri" panose="020F0502020204030204" pitchFamily="34" charset="0"/>
                <a:ea typeface="Calibri" panose="020F0502020204030204" pitchFamily="34" charset="0"/>
                <a:cs typeface="Times New Roman" panose="02020603050405020304" pitchFamily="18" charset="0"/>
              </a:rPr>
              <a:t>Hamming Codes</a:t>
            </a:r>
            <a:r>
              <a:rPr lang="en-US" sz="2200" dirty="0">
                <a:latin typeface="Calibri" panose="020F0502020204030204" pitchFamily="34" charset="0"/>
                <a:ea typeface="Calibri" panose="020F0502020204030204" pitchFamily="34" charset="0"/>
                <a:cs typeface="Times New Roman" panose="02020603050405020304" pitchFamily="18" charset="0"/>
              </a:rPr>
              <a:t> add additional overhead by using multiple parity bits, but can detect all bit errors and in some situations correct bit errors. It must be implement on a </a:t>
            </a:r>
            <a:r>
              <a:rPr lang="en-US" sz="2200" u="sng" dirty="0">
                <a:latin typeface="Calibri" panose="020F0502020204030204" pitchFamily="34" charset="0"/>
                <a:ea typeface="Calibri" panose="020F0502020204030204" pitchFamily="34" charset="0"/>
                <a:cs typeface="Times New Roman" panose="02020603050405020304" pitchFamily="18" charset="0"/>
              </a:rPr>
              <a:t>fixed number of data bits</a:t>
            </a:r>
            <a:r>
              <a:rPr lang="en-US" sz="2200" dirty="0" smtClean="0">
                <a:latin typeface="Calibri" panose="020F0502020204030204" pitchFamily="34" charset="0"/>
                <a:ea typeface="Calibri" panose="020F0502020204030204" pitchFamily="34" charset="0"/>
                <a:cs typeface="Times New Roman" panose="02020603050405020304" pitchFamily="18" charset="0"/>
              </a:rPr>
              <a:t>.</a:t>
            </a:r>
          </a:p>
          <a:p>
            <a:pPr marR="0" lvl="0">
              <a:lnSpc>
                <a:spcPct val="107000"/>
              </a:lnSpc>
              <a:spcBef>
                <a:spcPts val="0"/>
              </a:spcBef>
              <a:spcAft>
                <a:spcPts val="0"/>
              </a:spcAft>
            </a:pP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200" b="1" u="sng" dirty="0">
                <a:latin typeface="Calibri" panose="020F0502020204030204" pitchFamily="34" charset="0"/>
                <a:ea typeface="Calibri" panose="020F0502020204030204" pitchFamily="34" charset="0"/>
                <a:cs typeface="Times New Roman" panose="02020603050405020304" pitchFamily="18" charset="0"/>
              </a:rPr>
              <a:t>C</a:t>
            </a:r>
            <a:r>
              <a:rPr lang="en-US" sz="2200" dirty="0">
                <a:latin typeface="Calibri" panose="020F0502020204030204" pitchFamily="34" charset="0"/>
                <a:ea typeface="Calibri" panose="020F0502020204030204" pitchFamily="34" charset="0"/>
                <a:cs typeface="Times New Roman" panose="02020603050405020304" pitchFamily="18" charset="0"/>
              </a:rPr>
              <a:t>yclic </a:t>
            </a:r>
            <a:r>
              <a:rPr lang="en-US" sz="2200" b="1" u="sng" dirty="0">
                <a:latin typeface="Calibri" panose="020F0502020204030204" pitchFamily="34" charset="0"/>
                <a:ea typeface="Calibri" panose="020F0502020204030204" pitchFamily="34" charset="0"/>
                <a:cs typeface="Times New Roman" panose="02020603050405020304" pitchFamily="18" charset="0"/>
              </a:rPr>
              <a:t>R</a:t>
            </a:r>
            <a:r>
              <a:rPr lang="en-US" sz="2200" dirty="0">
                <a:latin typeface="Calibri" panose="020F0502020204030204" pitchFamily="34" charset="0"/>
                <a:ea typeface="Calibri" panose="020F0502020204030204" pitchFamily="34" charset="0"/>
                <a:cs typeface="Times New Roman" panose="02020603050405020304" pitchFamily="18" charset="0"/>
              </a:rPr>
              <a:t>edundancy </a:t>
            </a:r>
            <a:r>
              <a:rPr lang="en-US" sz="2200" b="1" u="sng" dirty="0">
                <a:latin typeface="Calibri" panose="020F0502020204030204" pitchFamily="34" charset="0"/>
                <a:ea typeface="Calibri" panose="020F0502020204030204" pitchFamily="34" charset="0"/>
                <a:cs typeface="Times New Roman" panose="02020603050405020304" pitchFamily="18" charset="0"/>
              </a:rPr>
              <a:t>C</a:t>
            </a:r>
            <a:r>
              <a:rPr lang="en-US" sz="2200" dirty="0">
                <a:latin typeface="Calibri" panose="020F0502020204030204" pitchFamily="34" charset="0"/>
                <a:ea typeface="Calibri" panose="020F0502020204030204" pitchFamily="34" charset="0"/>
                <a:cs typeface="Times New Roman" panose="02020603050405020304" pitchFamily="18" charset="0"/>
              </a:rPr>
              <a:t>heck (CRC) runs a </a:t>
            </a:r>
            <a:r>
              <a:rPr lang="en-US" sz="2200" u="sng" dirty="0">
                <a:latin typeface="Calibri" panose="020F0502020204030204" pitchFamily="34" charset="0"/>
                <a:ea typeface="Calibri" panose="020F0502020204030204" pitchFamily="34" charset="0"/>
                <a:cs typeface="Times New Roman" panose="02020603050405020304" pitchFamily="18" charset="0"/>
              </a:rPr>
              <a:t>block of data of any size</a:t>
            </a:r>
            <a:r>
              <a:rPr lang="en-US" sz="2200" dirty="0">
                <a:latin typeface="Calibri" panose="020F0502020204030204" pitchFamily="34" charset="0"/>
                <a:ea typeface="Calibri" panose="020F0502020204030204" pitchFamily="34" charset="0"/>
                <a:cs typeface="Times New Roman" panose="02020603050405020304" pitchFamily="18" charset="0"/>
              </a:rPr>
              <a:t> through a mathematical algorithm called a polynomial and the </a:t>
            </a:r>
            <a:r>
              <a:rPr lang="en-US" sz="2200" b="1" u="sng" dirty="0">
                <a:latin typeface="Calibri" panose="020F0502020204030204" pitchFamily="34" charset="0"/>
                <a:ea typeface="Calibri" panose="020F0502020204030204" pitchFamily="34" charset="0"/>
                <a:cs typeface="Times New Roman" panose="02020603050405020304" pitchFamily="18" charset="0"/>
              </a:rPr>
              <a:t>result</a:t>
            </a:r>
            <a:r>
              <a:rPr lang="en-US" sz="2200" dirty="0">
                <a:latin typeface="Calibri" panose="020F0502020204030204" pitchFamily="34" charset="0"/>
                <a:ea typeface="Calibri" panose="020F0502020204030204" pitchFamily="34" charset="0"/>
                <a:cs typeface="Times New Roman" panose="02020603050405020304" pitchFamily="18" charset="0"/>
              </a:rPr>
              <a:t> of the polynomial (sometimes referred to as a </a:t>
            </a:r>
            <a:r>
              <a:rPr lang="en-US" sz="2200" b="1" u="sng" dirty="0">
                <a:latin typeface="Calibri" panose="020F0502020204030204" pitchFamily="34" charset="0"/>
                <a:ea typeface="Calibri" panose="020F0502020204030204" pitchFamily="34" charset="0"/>
                <a:cs typeface="Times New Roman" panose="02020603050405020304" pitchFamily="18" charset="0"/>
              </a:rPr>
              <a:t>checksum</a:t>
            </a:r>
            <a:r>
              <a:rPr lang="en-US" sz="2200" dirty="0">
                <a:latin typeface="Calibri" panose="020F0502020204030204" pitchFamily="34" charset="0"/>
                <a:ea typeface="Calibri" panose="020F0502020204030204" pitchFamily="34" charset="0"/>
                <a:cs typeface="Times New Roman" panose="02020603050405020304" pitchFamily="18" charset="0"/>
              </a:rPr>
              <a:t>) is transmitted along with the data. When the receiver gets the data, it can be sent through the same polynomial to see if the same results are obtained. With CRC </a:t>
            </a:r>
            <a:r>
              <a:rPr lang="en-US" sz="2200" u="sng" dirty="0">
                <a:latin typeface="Calibri" panose="020F0502020204030204" pitchFamily="34" charset="0"/>
                <a:ea typeface="Calibri" panose="020F0502020204030204" pitchFamily="34" charset="0"/>
                <a:cs typeface="Times New Roman" panose="02020603050405020304" pitchFamily="18" charset="0"/>
              </a:rPr>
              <a:t>no error correction</a:t>
            </a:r>
            <a:r>
              <a:rPr lang="en-US" sz="2200" dirty="0">
                <a:latin typeface="Calibri" panose="020F0502020204030204" pitchFamily="34" charset="0"/>
                <a:ea typeface="Calibri" panose="020F0502020204030204" pitchFamily="34" charset="0"/>
                <a:cs typeface="Times New Roman" panose="02020603050405020304" pitchFamily="18" charset="0"/>
              </a:rPr>
              <a:t> can be made.</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a:spLocks noGrp="1"/>
          </p:cNvSpPr>
          <p:nvPr>
            <p:ph type="title"/>
          </p:nvPr>
        </p:nvSpPr>
        <p:spPr>
          <a:xfrm>
            <a:off x="87363" y="263144"/>
            <a:ext cx="12003919" cy="785445"/>
          </a:xfrm>
        </p:spPr>
        <p:txBody>
          <a:bodyPr>
            <a:normAutofit/>
          </a:bodyPr>
          <a:lstStyle/>
          <a:p>
            <a:pPr algn="ctr"/>
            <a:r>
              <a:rPr lang="en-US" dirty="0" smtClean="0"/>
              <a:t>Error Detection and Correction</a:t>
            </a:r>
            <a:endParaRPr lang="en-US" dirty="0"/>
          </a:p>
        </p:txBody>
      </p:sp>
    </p:spTree>
    <p:extLst>
      <p:ext uri="{BB962C8B-B14F-4D97-AF65-F5344CB8AC3E}">
        <p14:creationId xmlns:p14="http://schemas.microsoft.com/office/powerpoint/2010/main" val="2754217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p:cNvSpPr>
            <a:spLocks noChangeArrowheads="1"/>
          </p:cNvSpPr>
          <p:nvPr/>
        </p:nvSpPr>
        <p:spPr bwMode="auto">
          <a:xfrm>
            <a:off x="0" y="6777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Rectangle 7"/>
          <p:cNvSpPr>
            <a:spLocks noChangeArrowheads="1"/>
          </p:cNvSpPr>
          <p:nvPr/>
        </p:nvSpPr>
        <p:spPr bwMode="auto">
          <a:xfrm>
            <a:off x="189358" y="88612"/>
            <a:ext cx="118132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457700" algn="l"/>
              </a:tabLst>
            </a:pPr>
            <a:r>
              <a:rPr kumimoji="0" lang="en-US" altLang="en-US" sz="3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Configuring</a:t>
            </a:r>
            <a:r>
              <a:rPr kumimoji="0" lang="en-US" altLang="en-US" sz="3200" b="1" i="0"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Serial Port in LabVIEW</a:t>
            </a:r>
            <a:endParaRPr kumimoji="0" lang="en-US" altLang="en-US" sz="3200" b="0" i="0" u="none" strike="noStrike" cap="none" normalizeH="0" baseline="0" dirty="0" smtClean="0">
              <a:ln>
                <a:noFill/>
              </a:ln>
              <a:solidFill>
                <a:schemeClr val="tx1"/>
              </a:solidFill>
              <a:effectLst/>
            </a:endParaRPr>
          </a:p>
        </p:txBody>
      </p:sp>
      <p:sp>
        <p:nvSpPr>
          <p:cNvPr id="22" name="Rectangle 36"/>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Rectangle 3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6" name="Picture 35"/>
          <p:cNvPicPr>
            <a:picLocks noChangeAspect="1"/>
          </p:cNvPicPr>
          <p:nvPr/>
        </p:nvPicPr>
        <p:blipFill>
          <a:blip r:embed="rId2"/>
          <a:stretch>
            <a:fillRect/>
          </a:stretch>
        </p:blipFill>
        <p:spPr>
          <a:xfrm>
            <a:off x="8829493" y="1508468"/>
            <a:ext cx="3321252" cy="3584321"/>
          </a:xfrm>
          <a:prstGeom prst="rect">
            <a:avLst/>
          </a:prstGeom>
        </p:spPr>
      </p:pic>
      <p:sp>
        <p:nvSpPr>
          <p:cNvPr id="37" name="Rectangle 36"/>
          <p:cNvSpPr/>
          <p:nvPr/>
        </p:nvSpPr>
        <p:spPr>
          <a:xfrm>
            <a:off x="151429" y="715157"/>
            <a:ext cx="8598464" cy="6020110"/>
          </a:xfrm>
          <a:prstGeom prst="rect">
            <a:avLst/>
          </a:prstGeom>
        </p:spPr>
        <p:txBody>
          <a:bodyPr wrap="square">
            <a:spAutoFit/>
          </a:bodyPr>
          <a:lstStyle/>
          <a:p>
            <a:pPr marL="342900" marR="0" lvl="0" indent="-342900">
              <a:lnSpc>
                <a:spcPct val="107000"/>
              </a:lnSpc>
              <a:spcBef>
                <a:spcPts val="0"/>
              </a:spcBef>
              <a:spcAft>
                <a:spcPts val="0"/>
              </a:spcAft>
              <a:buClr>
                <a:srgbClr val="FF0000"/>
              </a:buClr>
              <a:buFont typeface="+mj-lt"/>
              <a:buAutoNum type="arabicParenBoth"/>
            </a:pPr>
            <a:r>
              <a:rPr lang="en-US" sz="2000" b="1" u="sng" dirty="0">
                <a:latin typeface="Calibri" panose="020F0502020204030204" pitchFamily="34" charset="0"/>
                <a:ea typeface="Calibri" panose="020F0502020204030204" pitchFamily="34" charset="0"/>
                <a:cs typeface="Times New Roman" panose="02020603050405020304" pitchFamily="18" charset="0"/>
              </a:rPr>
              <a:t>Baud Rate</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is a metric for transmission speed and is given in units of bits per second (bps</a:t>
            </a:r>
            <a:r>
              <a:rPr lang="en-US" sz="2000" dirty="0" smtClean="0">
                <a:latin typeface="Calibri" panose="020F0502020204030204" pitchFamily="34" charset="0"/>
                <a:ea typeface="Calibri" panose="020F0502020204030204" pitchFamily="34" charset="0"/>
                <a:cs typeface="Times New Roman" panose="02020603050405020304" pitchFamily="18" charset="0"/>
              </a:rPr>
              <a:t>). The default in LabVIEW is 9600 bps.</a:t>
            </a:r>
          </a:p>
          <a:p>
            <a:pPr marL="342900" marR="0" lvl="0" indent="-342900">
              <a:lnSpc>
                <a:spcPct val="107000"/>
              </a:lnSpc>
              <a:spcBef>
                <a:spcPts val="0"/>
              </a:spcBef>
              <a:spcAft>
                <a:spcPts val="0"/>
              </a:spcAft>
              <a:buClr>
                <a:srgbClr val="FF0000"/>
              </a:buClr>
              <a:buFont typeface="+mj-lt"/>
              <a:buAutoNum type="arabicParenBoth"/>
            </a:pPr>
            <a:r>
              <a:rPr lang="en-US" sz="2000" b="1" dirty="0" smtClean="0">
                <a:latin typeface="Calibri" panose="020F0502020204030204" pitchFamily="34" charset="0"/>
                <a:ea typeface="Calibri" panose="020F0502020204030204" pitchFamily="34" charset="0"/>
                <a:cs typeface="Times New Roman" panose="02020603050405020304" pitchFamily="18" charset="0"/>
              </a:rPr>
              <a:t>Data </a:t>
            </a:r>
            <a:r>
              <a:rPr lang="en-US" sz="2000" b="1" dirty="0">
                <a:latin typeface="Calibri" panose="020F0502020204030204" pitchFamily="34" charset="0"/>
                <a:ea typeface="Calibri" panose="020F0502020204030204" pitchFamily="34" charset="0"/>
                <a:cs typeface="Times New Roman" panose="02020603050405020304" pitchFamily="18" charset="0"/>
              </a:rPr>
              <a:t>Bits</a:t>
            </a:r>
            <a:r>
              <a:rPr lang="en-US" sz="2000" dirty="0">
                <a:latin typeface="Calibri" panose="020F0502020204030204" pitchFamily="34" charset="0"/>
                <a:ea typeface="Calibri" panose="020F0502020204030204" pitchFamily="34" charset="0"/>
                <a:cs typeface="Times New Roman" panose="02020603050405020304" pitchFamily="18" charset="0"/>
              </a:rPr>
              <a:t> – </a:t>
            </a:r>
            <a:r>
              <a:rPr lang="en-US" sz="20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ction="ppaction://hlinkfile"/>
              </a:rPr>
              <a:t>Figure 7.2</a:t>
            </a:r>
            <a:r>
              <a:rPr lang="en-US" sz="2000" dirty="0">
                <a:latin typeface="Calibri" panose="020F0502020204030204" pitchFamily="34" charset="0"/>
                <a:ea typeface="Calibri" panose="020F0502020204030204" pitchFamily="34" charset="0"/>
                <a:cs typeface="Times New Roman" panose="02020603050405020304" pitchFamily="18" charset="0"/>
              </a:rPr>
              <a:t> shows the number of data bits is 8 (bits 0 to 7), which is the default number of data bits value used in LabVIEW. </a:t>
            </a:r>
          </a:p>
          <a:p>
            <a:pPr marL="342900" marR="0" lvl="0" indent="-342900">
              <a:lnSpc>
                <a:spcPct val="107000"/>
              </a:lnSpc>
              <a:spcBef>
                <a:spcPts val="0"/>
              </a:spcBef>
              <a:spcAft>
                <a:spcPts val="0"/>
              </a:spcAft>
              <a:buClr>
                <a:srgbClr val="FF0000"/>
              </a:buClr>
              <a:buFont typeface="+mj-lt"/>
              <a:buAutoNum type="arabicParenBoth"/>
            </a:pPr>
            <a:r>
              <a:rPr lang="en-US" sz="2000" b="1" dirty="0">
                <a:latin typeface="Calibri" panose="020F0502020204030204" pitchFamily="34" charset="0"/>
                <a:ea typeface="Calibri" panose="020F0502020204030204" pitchFamily="34" charset="0"/>
                <a:cs typeface="Times New Roman" panose="02020603050405020304" pitchFamily="18" charset="0"/>
              </a:rPr>
              <a:t>Parity</a:t>
            </a:r>
            <a:r>
              <a:rPr lang="en-US" sz="2000" dirty="0">
                <a:latin typeface="Calibri" panose="020F0502020204030204" pitchFamily="34" charset="0"/>
                <a:ea typeface="Calibri" panose="020F0502020204030204" pitchFamily="34" charset="0"/>
                <a:cs typeface="Times New Roman" panose="02020603050405020304" pitchFamily="18" charset="0"/>
              </a:rPr>
              <a:t> – The default setting in LabVIEW is for no parity to be used (i.e. </a:t>
            </a:r>
            <a:r>
              <a:rPr lang="en-US" sz="2000" u="sng" dirty="0">
                <a:latin typeface="Calibri" panose="020F0502020204030204" pitchFamily="34" charset="0"/>
                <a:ea typeface="Calibri" panose="020F0502020204030204" pitchFamily="34" charset="0"/>
                <a:cs typeface="Times New Roman" panose="02020603050405020304" pitchFamily="18" charset="0"/>
              </a:rPr>
              <a:t>None</a:t>
            </a:r>
            <a:r>
              <a:rPr lang="en-US" sz="2000" dirty="0">
                <a:latin typeface="Calibri" panose="020F0502020204030204" pitchFamily="34" charset="0"/>
                <a:ea typeface="Calibri" panose="020F0502020204030204" pitchFamily="34" charset="0"/>
                <a:cs typeface="Times New Roman" panose="02020603050405020304" pitchFamily="18" charset="0"/>
              </a:rPr>
              <a:t>), but if parity is implemented then usually </a:t>
            </a:r>
            <a:r>
              <a:rPr lang="en-US" sz="2000" u="sng" dirty="0">
                <a:latin typeface="Calibri" panose="020F0502020204030204" pitchFamily="34" charset="0"/>
                <a:ea typeface="Calibri" panose="020F0502020204030204" pitchFamily="34" charset="0"/>
                <a:cs typeface="Times New Roman" panose="02020603050405020304" pitchFamily="18" charset="0"/>
              </a:rPr>
              <a:t>Odd</a:t>
            </a:r>
            <a:r>
              <a:rPr lang="en-US" sz="2000" dirty="0">
                <a:latin typeface="Calibri" panose="020F0502020204030204" pitchFamily="34" charset="0"/>
                <a:ea typeface="Calibri" panose="020F0502020204030204" pitchFamily="34" charset="0"/>
                <a:cs typeface="Times New Roman" panose="02020603050405020304" pitchFamily="18" charset="0"/>
              </a:rPr>
              <a:t> parity or </a:t>
            </a:r>
            <a:r>
              <a:rPr lang="en-US" sz="2000" u="sng" dirty="0">
                <a:latin typeface="Calibri" panose="020F0502020204030204" pitchFamily="34" charset="0"/>
                <a:ea typeface="Calibri" panose="020F0502020204030204" pitchFamily="34" charset="0"/>
                <a:cs typeface="Times New Roman" panose="02020603050405020304" pitchFamily="18" charset="0"/>
              </a:rPr>
              <a:t>Even</a:t>
            </a:r>
            <a:r>
              <a:rPr lang="en-US" sz="2000" dirty="0">
                <a:latin typeface="Calibri" panose="020F0502020204030204" pitchFamily="34" charset="0"/>
                <a:ea typeface="Calibri" panose="020F0502020204030204" pitchFamily="34" charset="0"/>
                <a:cs typeface="Times New Roman" panose="02020603050405020304" pitchFamily="18" charset="0"/>
              </a:rPr>
              <a:t> parity are used, but there is also the option of mark or space.</a:t>
            </a:r>
          </a:p>
          <a:p>
            <a:pPr marL="342900" marR="0" lvl="0" indent="-342900">
              <a:lnSpc>
                <a:spcPct val="107000"/>
              </a:lnSpc>
              <a:spcBef>
                <a:spcPts val="0"/>
              </a:spcBef>
              <a:spcAft>
                <a:spcPts val="0"/>
              </a:spcAft>
              <a:buClr>
                <a:srgbClr val="FF0000"/>
              </a:buClr>
              <a:buFont typeface="+mj-lt"/>
              <a:buAutoNum type="arabicParenBoth"/>
            </a:pPr>
            <a:r>
              <a:rPr lang="en-US" sz="2000" b="1" dirty="0">
                <a:latin typeface="Calibri" panose="020F0502020204030204" pitchFamily="34" charset="0"/>
                <a:ea typeface="Calibri" panose="020F0502020204030204" pitchFamily="34" charset="0"/>
                <a:cs typeface="Times New Roman" panose="02020603050405020304" pitchFamily="18" charset="0"/>
              </a:rPr>
              <a:t>Stop Bits</a:t>
            </a:r>
            <a:r>
              <a:rPr lang="en-US" sz="2000" dirty="0">
                <a:latin typeface="Calibri" panose="020F0502020204030204" pitchFamily="34" charset="0"/>
                <a:ea typeface="Calibri" panose="020F0502020204030204" pitchFamily="34" charset="0"/>
                <a:cs typeface="Times New Roman" panose="02020603050405020304" pitchFamily="18" charset="0"/>
              </a:rPr>
              <a:t> – As shown in </a:t>
            </a:r>
            <a:r>
              <a:rPr lang="en-US" sz="20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ction="ppaction://hlinkfile"/>
              </a:rPr>
              <a:t>Figure 7.2</a:t>
            </a:r>
            <a:r>
              <a:rPr lang="en-US" sz="2000" dirty="0">
                <a:latin typeface="Calibri" panose="020F0502020204030204" pitchFamily="34" charset="0"/>
                <a:ea typeface="Calibri" panose="020F0502020204030204" pitchFamily="34" charset="0"/>
                <a:cs typeface="Times New Roman" panose="02020603050405020304" pitchFamily="18" charset="0"/>
              </a:rPr>
              <a:t> the logic level returns to a logic high (1) after the data is transmitted. The default is 1 stop bit, but LabVIEW allows 1.5 and 2 as other options. Start bits are also used, but there is always one start bit so there is no reason for it to be configurable. Together, the Start and Stop bits are often called “framing bits” that add additional </a:t>
            </a:r>
            <a:r>
              <a:rPr lang="en-US" sz="2000" u="sng" dirty="0" smtClean="0">
                <a:latin typeface="Calibri" panose="020F0502020204030204" pitchFamily="34" charset="0"/>
                <a:ea typeface="Calibri" panose="020F0502020204030204" pitchFamily="34" charset="0"/>
                <a:cs typeface="Times New Roman" panose="02020603050405020304" pitchFamily="18" charset="0"/>
              </a:rPr>
              <a:t>overhead.</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Clr>
                <a:srgbClr val="FF0000"/>
              </a:buClr>
              <a:buFont typeface="+mj-lt"/>
              <a:buAutoNum type="arabicParenBoth"/>
            </a:pPr>
            <a:r>
              <a:rPr lang="en-US" sz="2000" b="1" dirty="0">
                <a:latin typeface="Calibri" panose="020F0502020204030204" pitchFamily="34" charset="0"/>
                <a:ea typeface="Calibri" panose="020F0502020204030204" pitchFamily="34" charset="0"/>
                <a:cs typeface="Times New Roman" panose="02020603050405020304" pitchFamily="18" charset="0"/>
              </a:rPr>
              <a:t>Flow Control</a:t>
            </a:r>
            <a:r>
              <a:rPr lang="en-US" sz="2000" dirty="0">
                <a:latin typeface="Calibri" panose="020F0502020204030204" pitchFamily="34" charset="0"/>
                <a:ea typeface="Calibri" panose="020F0502020204030204" pitchFamily="34" charset="0"/>
                <a:cs typeface="Times New Roman" panose="02020603050405020304" pitchFamily="18" charset="0"/>
              </a:rPr>
              <a:t> (Also called handshaking) – RS-232 can employ a back and forth protocol to govern the data transfer process. The most common method is the Ready to Send (RTS), Clear to Send (CTS) flow control method. In RTS/CTS, the sender </a:t>
            </a:r>
            <a:r>
              <a:rPr lang="en-US" sz="2000" u="sng" dirty="0">
                <a:latin typeface="Calibri" panose="020F0502020204030204" pitchFamily="34" charset="0"/>
                <a:ea typeface="Calibri" panose="020F0502020204030204" pitchFamily="34" charset="0"/>
                <a:cs typeface="Times New Roman" panose="02020603050405020304" pitchFamily="18" charset="0"/>
              </a:rPr>
              <a:t>asserts the RTS line low</a:t>
            </a:r>
            <a:r>
              <a:rPr lang="en-US" sz="2000" dirty="0">
                <a:latin typeface="Calibri" panose="020F0502020204030204" pitchFamily="34" charset="0"/>
                <a:ea typeface="Calibri" panose="020F0502020204030204" pitchFamily="34" charset="0"/>
                <a:cs typeface="Times New Roman" panose="02020603050405020304" pitchFamily="18" charset="0"/>
              </a:rPr>
              <a:t> to tell the receiver it is ready to send the data, and then the receiver </a:t>
            </a:r>
            <a:r>
              <a:rPr lang="en-US" sz="2000" u="sng" dirty="0">
                <a:latin typeface="Calibri" panose="020F0502020204030204" pitchFamily="34" charset="0"/>
                <a:ea typeface="Calibri" panose="020F0502020204030204" pitchFamily="34" charset="0"/>
                <a:cs typeface="Times New Roman" panose="02020603050405020304" pitchFamily="18" charset="0"/>
              </a:rPr>
              <a:t>asserts the CTS line low</a:t>
            </a:r>
            <a:r>
              <a:rPr lang="en-US" sz="2000" dirty="0">
                <a:latin typeface="Calibri" panose="020F0502020204030204" pitchFamily="34" charset="0"/>
                <a:ea typeface="Calibri" panose="020F0502020204030204" pitchFamily="34" charset="0"/>
                <a:cs typeface="Times New Roman" panose="02020603050405020304" pitchFamily="18" charset="0"/>
              </a:rPr>
              <a:t> to tell the sender it is ready to receive the data [</a:t>
            </a:r>
            <a:r>
              <a:rPr lang="en-US" sz="20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ction="ppaction://hlinkfile"/>
              </a:rPr>
              <a:t>21</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ction="ppaction://hlinkfile"/>
              </a:rPr>
              <a:t>23</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ction="ppaction://hlinkfile"/>
              </a:rPr>
              <a:t>24</a:t>
            </a:r>
            <a:r>
              <a:rPr lang="en-US" sz="2000" dirty="0">
                <a:latin typeface="Calibri" panose="020F0502020204030204" pitchFamily="34" charset="0"/>
                <a:ea typeface="Calibri" panose="020F0502020204030204" pitchFamily="34" charset="0"/>
                <a:cs typeface="Times New Roman" panose="02020603050405020304" pitchFamily="18" charset="0"/>
              </a:rPr>
              <a:t>].</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2306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430" y="798507"/>
            <a:ext cx="12192000" cy="5726921"/>
          </a:xfrm>
          <a:prstGeom prst="rect">
            <a:avLst/>
          </a:prstGeom>
        </p:spPr>
      </p:pic>
      <p:sp>
        <p:nvSpPr>
          <p:cNvPr id="6" name="Rectangle 7"/>
          <p:cNvSpPr>
            <a:spLocks noChangeArrowheads="1"/>
          </p:cNvSpPr>
          <p:nvPr/>
        </p:nvSpPr>
        <p:spPr bwMode="auto">
          <a:xfrm>
            <a:off x="189358" y="88612"/>
            <a:ext cx="118132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457700" algn="l"/>
              </a:tabLst>
            </a:pPr>
            <a:r>
              <a:rPr kumimoji="0" lang="en-US" altLang="en-US" sz="3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Communicating</a:t>
            </a:r>
            <a:r>
              <a:rPr kumimoji="0" lang="en-US" altLang="en-US" sz="3200" b="1" i="0"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with a Serial Instrument in LabVIEW</a:t>
            </a:r>
            <a:endParaRPr kumimoji="0" lang="en-US" altLang="en-US" sz="32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434213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ctrTitle"/>
          </p:nvPr>
        </p:nvSpPr>
        <p:spPr>
          <a:xfrm>
            <a:off x="0" y="0"/>
            <a:ext cx="12192000" cy="1371600"/>
          </a:xfrm>
        </p:spPr>
        <p:txBody>
          <a:bodyPr/>
          <a:lstStyle/>
          <a:p>
            <a:pPr eaLnBrk="1" hangingPunct="1"/>
            <a:r>
              <a:rPr lang="en-US" altLang="en-US" sz="5400" smtClean="0"/>
              <a:t>RS-232 – USB Adapter Pin Out</a:t>
            </a:r>
          </a:p>
        </p:txBody>
      </p:sp>
      <p:pic>
        <p:nvPicPr>
          <p:cNvPr id="102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984" y="1752600"/>
            <a:ext cx="11800416"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8774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ctrTitle"/>
          </p:nvPr>
        </p:nvSpPr>
        <p:spPr>
          <a:xfrm>
            <a:off x="0" y="0"/>
            <a:ext cx="12192000" cy="1371600"/>
          </a:xfrm>
        </p:spPr>
        <p:txBody>
          <a:bodyPr/>
          <a:lstStyle/>
          <a:p>
            <a:pPr eaLnBrk="1" hangingPunct="1"/>
            <a:r>
              <a:rPr lang="en-US" altLang="en-US" sz="5400" smtClean="0"/>
              <a:t>RS-232 – Null Modem Pin Out</a:t>
            </a:r>
          </a:p>
        </p:txBody>
      </p:sp>
      <p:pic>
        <p:nvPicPr>
          <p:cNvPr id="1126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52601"/>
            <a:ext cx="116840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3907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78969" y="120508"/>
            <a:ext cx="10515600" cy="1325563"/>
          </a:xfrm>
        </p:spPr>
        <p:txBody>
          <a:bodyPr/>
          <a:lstStyle/>
          <a:p>
            <a:pPr algn="ctr"/>
            <a:r>
              <a:rPr lang="en-US" dirty="0" smtClean="0"/>
              <a:t>5 Steps of Serial Communication</a:t>
            </a:r>
            <a:endParaRPr lang="en-US" dirty="0"/>
          </a:p>
        </p:txBody>
      </p:sp>
      <p:sp>
        <p:nvSpPr>
          <p:cNvPr id="5" name="Rectangle 4"/>
          <p:cNvSpPr/>
          <p:nvPr/>
        </p:nvSpPr>
        <p:spPr>
          <a:xfrm>
            <a:off x="288298" y="1498489"/>
            <a:ext cx="11557162" cy="4952638"/>
          </a:xfrm>
          <a:prstGeom prst="rect">
            <a:avLst/>
          </a:prstGeom>
        </p:spPr>
        <p:txBody>
          <a:bodyPr wrap="square">
            <a:spAutoFit/>
          </a:bodyPr>
          <a:lstStyle/>
          <a:p>
            <a:pPr>
              <a:lnSpc>
                <a:spcPct val="107000"/>
              </a:lnSpc>
              <a:spcAft>
                <a:spcPts val="800"/>
              </a:spcAft>
            </a:pPr>
            <a:r>
              <a:rPr lang="en-US" sz="2200" dirty="0">
                <a:latin typeface="Calibri" panose="020F0502020204030204" pitchFamily="34" charset="0"/>
                <a:ea typeface="Calibri" panose="020F0502020204030204" pitchFamily="34" charset="0"/>
                <a:cs typeface="Times New Roman" panose="02020603050405020304" pitchFamily="18" charset="0"/>
              </a:rPr>
              <a:t>After connecting to the device with a properly functioning serial port the following steps must be taken to communicate with the device in LabVIEW (or another program such as Matlab [</a:t>
            </a:r>
            <a:r>
              <a:rPr lang="en-US" sz="22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ction="ppaction://hlinkfile"/>
              </a:rPr>
              <a:t>21</a:t>
            </a:r>
            <a:r>
              <a:rPr lang="en-US" sz="2200" dirty="0" smtClean="0">
                <a:latin typeface="Calibri" panose="020F0502020204030204" pitchFamily="34" charset="0"/>
                <a:ea typeface="Calibri" panose="020F0502020204030204" pitchFamily="34" charset="0"/>
                <a:cs typeface="Times New Roman" panose="02020603050405020304" pitchFamily="18" charset="0"/>
              </a:rPr>
              <a:t>]).</a:t>
            </a:r>
          </a:p>
          <a:p>
            <a:pPr marL="457200" indent="-457200">
              <a:lnSpc>
                <a:spcPct val="107000"/>
              </a:lnSpc>
              <a:spcAft>
                <a:spcPts val="800"/>
              </a:spcAft>
              <a:buFont typeface="+mj-lt"/>
              <a:buAutoNum type="arabicParenR"/>
            </a:pPr>
            <a:r>
              <a:rPr lang="en-US" sz="2200" b="1" dirty="0" smtClean="0">
                <a:latin typeface="Calibri" panose="020F0502020204030204" pitchFamily="34" charset="0"/>
                <a:ea typeface="Calibri" panose="020F0502020204030204" pitchFamily="34" charset="0"/>
                <a:cs typeface="Times New Roman" panose="02020603050405020304" pitchFamily="18" charset="0"/>
              </a:rPr>
              <a:t>Initialization</a:t>
            </a:r>
            <a:r>
              <a:rPr lang="en-US" sz="2200" dirty="0" smtClean="0">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Calibri" panose="020F0502020204030204" pitchFamily="34" charset="0"/>
                <a:ea typeface="Calibri" panose="020F0502020204030204" pitchFamily="34" charset="0"/>
                <a:cs typeface="Times New Roman" panose="02020603050405020304" pitchFamily="18" charset="0"/>
              </a:rPr>
              <a:t>– Make sure the 5 parameters in </a:t>
            </a:r>
            <a:r>
              <a:rPr lang="en-US" sz="22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ction="ppaction://hlinkfile"/>
              </a:rPr>
              <a:t>Figure 7.3</a:t>
            </a:r>
            <a:r>
              <a:rPr lang="en-US" sz="2200" dirty="0">
                <a:latin typeface="Calibri" panose="020F0502020204030204" pitchFamily="34" charset="0"/>
                <a:ea typeface="Calibri" panose="020F0502020204030204" pitchFamily="34" charset="0"/>
                <a:cs typeface="Times New Roman" panose="02020603050405020304" pitchFamily="18" charset="0"/>
              </a:rPr>
              <a:t> are set to the same parameters on both </a:t>
            </a:r>
            <a:r>
              <a:rPr lang="en-US" sz="2200" dirty="0" smtClean="0">
                <a:latin typeface="Calibri" panose="020F0502020204030204" pitchFamily="34" charset="0"/>
                <a:ea typeface="Calibri" panose="020F0502020204030204" pitchFamily="34" charset="0"/>
                <a:cs typeface="Times New Roman" panose="02020603050405020304" pitchFamily="18" charset="0"/>
              </a:rPr>
              <a:t>devices.</a:t>
            </a:r>
          </a:p>
          <a:p>
            <a:pPr marL="457200" indent="-457200">
              <a:lnSpc>
                <a:spcPct val="107000"/>
              </a:lnSpc>
              <a:spcAft>
                <a:spcPts val="800"/>
              </a:spcAft>
              <a:buFont typeface="+mj-lt"/>
              <a:buAutoNum type="arabicParenR"/>
            </a:pPr>
            <a:r>
              <a:rPr lang="en-US" sz="2200" b="1" dirty="0" smtClean="0">
                <a:latin typeface="Calibri" panose="020F0502020204030204" pitchFamily="34" charset="0"/>
                <a:ea typeface="Calibri" panose="020F0502020204030204" pitchFamily="34" charset="0"/>
                <a:cs typeface="Times New Roman" panose="02020603050405020304" pitchFamily="18" charset="0"/>
              </a:rPr>
              <a:t>Write</a:t>
            </a:r>
            <a:r>
              <a:rPr lang="en-US" sz="2200" dirty="0" smtClean="0">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Calibri" panose="020F0502020204030204" pitchFamily="34" charset="0"/>
                <a:ea typeface="Calibri" panose="020F0502020204030204" pitchFamily="34" charset="0"/>
                <a:cs typeface="Times New Roman" panose="02020603050405020304" pitchFamily="18" charset="0"/>
              </a:rPr>
              <a:t>a command – The programming guide of the device will provide the message structure for </a:t>
            </a:r>
            <a:r>
              <a:rPr lang="en-US" sz="2200" dirty="0" smtClean="0">
                <a:latin typeface="Calibri" panose="020F0502020204030204" pitchFamily="34" charset="0"/>
                <a:ea typeface="Calibri" panose="020F0502020204030204" pitchFamily="34" charset="0"/>
                <a:cs typeface="Times New Roman" panose="02020603050405020304" pitchFamily="18" charset="0"/>
              </a:rPr>
              <a:t>writing.</a:t>
            </a:r>
          </a:p>
          <a:p>
            <a:pPr marL="457200" indent="-457200">
              <a:lnSpc>
                <a:spcPct val="107000"/>
              </a:lnSpc>
              <a:spcAft>
                <a:spcPts val="800"/>
              </a:spcAft>
              <a:buFont typeface="+mj-lt"/>
              <a:buAutoNum type="arabicParenR"/>
            </a:pPr>
            <a:r>
              <a:rPr lang="en-US" sz="2200" b="1" dirty="0" smtClean="0">
                <a:latin typeface="Calibri" panose="020F0502020204030204" pitchFamily="34" charset="0"/>
                <a:ea typeface="Calibri" panose="020F0502020204030204" pitchFamily="34" charset="0"/>
                <a:cs typeface="Times New Roman" panose="02020603050405020304" pitchFamily="18" charset="0"/>
              </a:rPr>
              <a:t>Wait</a:t>
            </a:r>
            <a:r>
              <a:rPr lang="en-US" sz="2200" dirty="0" smtClean="0">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Calibri" panose="020F0502020204030204" pitchFamily="34" charset="0"/>
                <a:ea typeface="Calibri" panose="020F0502020204030204" pitchFamily="34" charset="0"/>
                <a:cs typeface="Times New Roman" panose="02020603050405020304" pitchFamily="18" charset="0"/>
              </a:rPr>
              <a:t>– There is a delay in how long it takes the device to respond (i.e. Baud rate). Wait extra time to be </a:t>
            </a:r>
            <a:r>
              <a:rPr lang="en-US" sz="2200" dirty="0" smtClean="0">
                <a:latin typeface="Calibri" panose="020F0502020204030204" pitchFamily="34" charset="0"/>
                <a:ea typeface="Calibri" panose="020F0502020204030204" pitchFamily="34" charset="0"/>
                <a:cs typeface="Times New Roman" panose="02020603050405020304" pitchFamily="18" charset="0"/>
              </a:rPr>
              <a:t>safe.</a:t>
            </a:r>
          </a:p>
          <a:p>
            <a:pPr marL="457200" indent="-457200">
              <a:lnSpc>
                <a:spcPct val="107000"/>
              </a:lnSpc>
              <a:spcAft>
                <a:spcPts val="800"/>
              </a:spcAft>
              <a:buFont typeface="+mj-lt"/>
              <a:buAutoNum type="arabicParenR"/>
            </a:pPr>
            <a:r>
              <a:rPr lang="en-US" sz="2200" b="1" dirty="0" smtClean="0">
                <a:latin typeface="Calibri" panose="020F0502020204030204" pitchFamily="34" charset="0"/>
                <a:ea typeface="Calibri" panose="020F0502020204030204" pitchFamily="34" charset="0"/>
                <a:cs typeface="Times New Roman" panose="02020603050405020304" pitchFamily="18" charset="0"/>
              </a:rPr>
              <a:t>Read</a:t>
            </a:r>
            <a:r>
              <a:rPr lang="en-US" sz="2200" dirty="0" smtClean="0">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Calibri" panose="020F0502020204030204" pitchFamily="34" charset="0"/>
                <a:ea typeface="Calibri" panose="020F0502020204030204" pitchFamily="34" charset="0"/>
                <a:cs typeface="Times New Roman" panose="02020603050405020304" pitchFamily="18" charset="0"/>
              </a:rPr>
              <a:t>from the device – The programming guide will provide the message structure of the received </a:t>
            </a:r>
            <a:r>
              <a:rPr lang="en-US" sz="2200" dirty="0" smtClean="0">
                <a:latin typeface="Calibri" panose="020F0502020204030204" pitchFamily="34" charset="0"/>
                <a:ea typeface="Calibri" panose="020F0502020204030204" pitchFamily="34" charset="0"/>
                <a:cs typeface="Times New Roman" panose="02020603050405020304" pitchFamily="18" charset="0"/>
              </a:rPr>
              <a:t>data.</a:t>
            </a:r>
          </a:p>
          <a:p>
            <a:pPr marL="457200" indent="-457200">
              <a:lnSpc>
                <a:spcPct val="107000"/>
              </a:lnSpc>
              <a:spcAft>
                <a:spcPts val="800"/>
              </a:spcAft>
              <a:buFont typeface="+mj-lt"/>
              <a:buAutoNum type="arabicParenR"/>
            </a:pPr>
            <a:r>
              <a:rPr lang="en-US" sz="2200" b="1" dirty="0" smtClean="0">
                <a:latin typeface="Calibri" panose="020F0502020204030204" pitchFamily="34" charset="0"/>
                <a:ea typeface="Calibri" panose="020F0502020204030204" pitchFamily="34" charset="0"/>
                <a:cs typeface="Times New Roman" panose="02020603050405020304" pitchFamily="18" charset="0"/>
              </a:rPr>
              <a:t>Parse</a:t>
            </a:r>
            <a:r>
              <a:rPr lang="en-US" sz="2200" dirty="0" smtClean="0">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Calibri" panose="020F0502020204030204" pitchFamily="34" charset="0"/>
                <a:ea typeface="Calibri" panose="020F0502020204030204" pitchFamily="34" charset="0"/>
                <a:cs typeface="Times New Roman" panose="02020603050405020304" pitchFamily="18" charset="0"/>
              </a:rPr>
              <a:t>– The received data isn’t very useful without using the LabVIEW string palette to parse the message.</a:t>
            </a:r>
            <a:endParaRPr lang="en-US" sz="2200" dirty="0"/>
          </a:p>
        </p:txBody>
      </p:sp>
    </p:spTree>
    <p:extLst>
      <p:ext uri="{BB962C8B-B14F-4D97-AF65-F5344CB8AC3E}">
        <p14:creationId xmlns:p14="http://schemas.microsoft.com/office/powerpoint/2010/main" val="16517287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49701" y="281295"/>
            <a:ext cx="118132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457700" algn="l"/>
              </a:tabLst>
            </a:pPr>
            <a:r>
              <a:rPr lang="en-US" altLang="en-US" sz="3200" b="1" dirty="0" smtClean="0">
                <a:latin typeface="Calibri" panose="020F0502020204030204" pitchFamily="34" charset="0"/>
                <a:cs typeface="Times New Roman" panose="02020603050405020304" pitchFamily="18" charset="0"/>
              </a:rPr>
              <a:t>LabVIEW Snippet for a Serial Loopback Test</a:t>
            </a:r>
            <a:endParaRPr kumimoji="0" lang="en-US" altLang="en-US" sz="3200" b="0" i="0" u="none" strike="noStrike" cap="none" normalizeH="0" baseline="0" dirty="0" smtClean="0">
              <a:ln>
                <a:noFill/>
              </a:ln>
              <a:solidFill>
                <a:schemeClr val="tx1"/>
              </a:solidFill>
              <a:effectLst/>
            </a:endParaRPr>
          </a:p>
        </p:txBody>
      </p:sp>
      <p:grpSp>
        <p:nvGrpSpPr>
          <p:cNvPr id="4" name="Group 3"/>
          <p:cNvGrpSpPr>
            <a:grpSpLocks noChangeAspect="1"/>
          </p:cNvGrpSpPr>
          <p:nvPr/>
        </p:nvGrpSpPr>
        <p:grpSpPr>
          <a:xfrm>
            <a:off x="189358" y="1855184"/>
            <a:ext cx="11639308" cy="4864723"/>
            <a:chOff x="0" y="0"/>
            <a:chExt cx="6400800" cy="2675745"/>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985"/>
              <a:ext cx="6400800" cy="2651760"/>
            </a:xfrm>
            <a:prstGeom prst="rect">
              <a:avLst/>
            </a:prstGeom>
          </p:spPr>
        </p:pic>
        <p:cxnSp>
          <p:nvCxnSpPr>
            <p:cNvPr id="7" name="Straight Arrow Connector 6"/>
            <p:cNvCxnSpPr/>
            <p:nvPr/>
          </p:nvCxnSpPr>
          <p:spPr>
            <a:xfrm>
              <a:off x="4886793" y="0"/>
              <a:ext cx="1262172" cy="1409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stretch>
            <a:fillRect/>
          </a:stretch>
        </p:blipFill>
        <p:spPr>
          <a:xfrm>
            <a:off x="189357" y="36734"/>
            <a:ext cx="1926313" cy="1809059"/>
          </a:xfrm>
          <a:prstGeom prst="rect">
            <a:avLst/>
          </a:prstGeom>
        </p:spPr>
      </p:pic>
      <p:pic>
        <p:nvPicPr>
          <p:cNvPr id="8" name="Picture 7"/>
          <p:cNvPicPr>
            <a:picLocks noChangeAspect="1"/>
          </p:cNvPicPr>
          <p:nvPr/>
        </p:nvPicPr>
        <p:blipFill>
          <a:blip r:embed="rId4"/>
          <a:stretch>
            <a:fillRect/>
          </a:stretch>
        </p:blipFill>
        <p:spPr>
          <a:xfrm>
            <a:off x="9752705" y="88612"/>
            <a:ext cx="2332376" cy="1554917"/>
          </a:xfrm>
          <a:prstGeom prst="rect">
            <a:avLst/>
          </a:prstGeom>
        </p:spPr>
      </p:pic>
    </p:spTree>
    <p:extLst>
      <p:ext uri="{BB962C8B-B14F-4D97-AF65-F5344CB8AC3E}">
        <p14:creationId xmlns:p14="http://schemas.microsoft.com/office/powerpoint/2010/main" val="15009325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ChangeArrowheads="1"/>
          </p:cNvSpPr>
          <p:nvPr/>
        </p:nvSpPr>
        <p:spPr bwMode="auto">
          <a:xfrm>
            <a:off x="911560" y="0"/>
            <a:ext cx="1043981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457700" algn="l"/>
              </a:tabLst>
            </a:pPr>
            <a:r>
              <a:rPr kumimoji="0" lang="en-US" altLang="en-US" sz="32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Communicating</a:t>
            </a:r>
            <a:r>
              <a:rPr kumimoji="0" lang="en-US" altLang="en-US" sz="3200" b="1" i="0" u="none" strike="noStrike" cap="none" normalizeH="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with a Fluke Multimeter (RS-232) and a Yokogawa PID Controller (RS-485)</a:t>
            </a:r>
            <a:endParaRPr kumimoji="0" lang="en-US" altLang="en-US" sz="3200" b="0" i="0" u="none" strike="noStrike" cap="none" normalizeH="0" baseline="0" dirty="0" smtClean="0">
              <a:ln>
                <a:noFill/>
              </a:ln>
              <a:solidFill>
                <a:schemeClr val="tx1"/>
              </a:solidFill>
              <a:effectLs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2407" y="1168255"/>
            <a:ext cx="8508191" cy="5565775"/>
          </a:xfrm>
          <a:prstGeom prst="rect">
            <a:avLst/>
          </a:prstGeom>
        </p:spPr>
      </p:pic>
    </p:spTree>
    <p:extLst>
      <p:ext uri="{BB962C8B-B14F-4D97-AF65-F5344CB8AC3E}">
        <p14:creationId xmlns:p14="http://schemas.microsoft.com/office/powerpoint/2010/main" val="3961030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0" y="0"/>
            <a:ext cx="12192000" cy="1371600"/>
          </a:xfrm>
        </p:spPr>
        <p:txBody>
          <a:bodyPr/>
          <a:lstStyle/>
          <a:p>
            <a:pPr eaLnBrk="1" hangingPunct="1"/>
            <a:r>
              <a:rPr lang="en-US" altLang="en-US" smtClean="0"/>
              <a:t>RS-232 Example – Fluke Multimeter</a:t>
            </a:r>
          </a:p>
        </p:txBody>
      </p:sp>
      <p:pic>
        <p:nvPicPr>
          <p:cNvPr id="122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1" y="2438401"/>
            <a:ext cx="11690349"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406400" y="1447800"/>
            <a:ext cx="11785600" cy="685800"/>
          </a:xfrm>
          <a:prstGeom prst="rect">
            <a:avLst/>
          </a:prstGeom>
        </p:spPr>
        <p:txBody>
          <a:bodyPr anchor="ctr">
            <a:normAutofit/>
          </a:bodyPr>
          <a:lstStyle/>
          <a:p>
            <a:pPr fontAlgn="auto">
              <a:spcAft>
                <a:spcPts val="0"/>
              </a:spcAft>
              <a:defRPr/>
            </a:pPr>
            <a:r>
              <a:rPr lang="en-US" sz="2800" dirty="0">
                <a:latin typeface="+mj-lt"/>
                <a:ea typeface="+mj-ea"/>
                <a:cs typeface="+mj-cs"/>
              </a:rPr>
              <a:t>* This comes from the Fluke 45 </a:t>
            </a:r>
            <a:r>
              <a:rPr lang="en-US" sz="2800" dirty="0" err="1">
                <a:latin typeface="+mj-lt"/>
                <a:ea typeface="+mj-ea"/>
                <a:cs typeface="+mj-cs"/>
              </a:rPr>
              <a:t>Multimeter</a:t>
            </a:r>
            <a:r>
              <a:rPr lang="en-US" sz="2800" dirty="0">
                <a:latin typeface="+mj-lt"/>
                <a:ea typeface="+mj-ea"/>
                <a:cs typeface="+mj-cs"/>
              </a:rPr>
              <a:t> User Manual</a:t>
            </a:r>
          </a:p>
        </p:txBody>
      </p:sp>
      <p:sp>
        <p:nvSpPr>
          <p:cNvPr id="6" name="Title 1"/>
          <p:cNvSpPr txBox="1">
            <a:spLocks/>
          </p:cNvSpPr>
          <p:nvPr/>
        </p:nvSpPr>
        <p:spPr>
          <a:xfrm>
            <a:off x="406400" y="5562600"/>
            <a:ext cx="11785600" cy="685800"/>
          </a:xfrm>
          <a:prstGeom prst="rect">
            <a:avLst/>
          </a:prstGeom>
        </p:spPr>
        <p:txBody>
          <a:bodyPr anchor="ctr"/>
          <a:lstStyle/>
          <a:p>
            <a:pPr fontAlgn="auto">
              <a:spcAft>
                <a:spcPts val="0"/>
              </a:spcAft>
              <a:defRPr/>
            </a:pPr>
            <a:r>
              <a:rPr lang="en-US" sz="2800" dirty="0">
                <a:latin typeface="+mj-lt"/>
                <a:ea typeface="+mj-ea"/>
                <a:cs typeface="+mj-cs"/>
              </a:rPr>
              <a:t>Sometimes you can adjust these parameters using the instrument’s command set.</a:t>
            </a:r>
          </a:p>
        </p:txBody>
      </p:sp>
    </p:spTree>
    <p:extLst>
      <p:ext uri="{BB962C8B-B14F-4D97-AF65-F5344CB8AC3E}">
        <p14:creationId xmlns:p14="http://schemas.microsoft.com/office/powerpoint/2010/main" val="24406143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txBox="1">
            <a:spLocks/>
          </p:cNvSpPr>
          <p:nvPr/>
        </p:nvSpPr>
        <p:spPr bwMode="auto">
          <a:xfrm>
            <a:off x="406400" y="1066800"/>
            <a:ext cx="11785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2800">
                <a:latin typeface="Arial" charset="0"/>
              </a:rPr>
              <a:t>* </a:t>
            </a:r>
            <a:r>
              <a:rPr lang="en-US" altLang="en-US" sz="2400">
                <a:latin typeface="Arial" charset="0"/>
              </a:rPr>
              <a:t>This comes from the Fluke 45 Multimeter User Manual</a:t>
            </a:r>
          </a:p>
        </p:txBody>
      </p:sp>
      <p:sp>
        <p:nvSpPr>
          <p:cNvPr id="6" name="Title 1"/>
          <p:cNvSpPr txBox="1">
            <a:spLocks/>
          </p:cNvSpPr>
          <p:nvPr/>
        </p:nvSpPr>
        <p:spPr>
          <a:xfrm>
            <a:off x="406400" y="3962400"/>
            <a:ext cx="11785600" cy="2438400"/>
          </a:xfrm>
          <a:prstGeom prst="rect">
            <a:avLst/>
          </a:prstGeom>
        </p:spPr>
        <p:txBody>
          <a:bodyPr anchor="ctr"/>
          <a:lstStyle/>
          <a:p>
            <a:pPr marL="457200" indent="-457200" fontAlgn="auto">
              <a:spcAft>
                <a:spcPts val="0"/>
              </a:spcAft>
              <a:buFont typeface="Arial" charset="0"/>
              <a:buChar char="•"/>
              <a:defRPr/>
            </a:pPr>
            <a:r>
              <a:rPr lang="en-US" sz="2400" dirty="0">
                <a:latin typeface="+mj-lt"/>
                <a:ea typeface="+mj-ea"/>
                <a:cs typeface="+mj-cs"/>
              </a:rPr>
              <a:t>The device returns the measurement when the proper command is sent.  The correct line terminator must also be used (One of these) -&gt; </a:t>
            </a:r>
          </a:p>
          <a:p>
            <a:pPr fontAlgn="auto">
              <a:spcAft>
                <a:spcPts val="0"/>
              </a:spcAft>
              <a:defRPr/>
            </a:pPr>
            <a:endParaRPr lang="en-US" sz="2400" dirty="0">
              <a:latin typeface="+mj-lt"/>
              <a:ea typeface="+mj-ea"/>
              <a:cs typeface="+mj-cs"/>
            </a:endParaRPr>
          </a:p>
          <a:p>
            <a:pPr marL="457200" indent="-457200" fontAlgn="auto">
              <a:spcAft>
                <a:spcPts val="0"/>
              </a:spcAft>
              <a:buFont typeface="Arial" charset="0"/>
              <a:buChar char="•"/>
              <a:defRPr/>
            </a:pPr>
            <a:r>
              <a:rPr lang="en-US" sz="2400" dirty="0">
                <a:latin typeface="+mj-lt"/>
                <a:ea typeface="+mj-ea"/>
                <a:cs typeface="+mj-cs"/>
              </a:rPr>
              <a:t>A string is returned that must be </a:t>
            </a:r>
            <a:r>
              <a:rPr lang="en-US" sz="2400" u="sng" dirty="0">
                <a:latin typeface="+mj-lt"/>
                <a:ea typeface="+mj-ea"/>
                <a:cs typeface="+mj-cs"/>
              </a:rPr>
              <a:t>parsed</a:t>
            </a:r>
            <a:r>
              <a:rPr lang="en-US" sz="2400" dirty="0">
                <a:latin typeface="+mj-lt"/>
                <a:ea typeface="+mj-ea"/>
                <a:cs typeface="+mj-cs"/>
              </a:rPr>
              <a:t> to obtain the value of the measurement.</a:t>
            </a:r>
          </a:p>
        </p:txBody>
      </p:sp>
      <p:pic>
        <p:nvPicPr>
          <p:cNvPr id="133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0" y="1752600"/>
            <a:ext cx="11135784"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0" y="0"/>
            <a:ext cx="12192000" cy="1371600"/>
          </a:xfrm>
          <a:prstGeom prst="rect">
            <a:avLst/>
          </a:prstGeom>
        </p:spPr>
        <p:txBody>
          <a:bodyPr anchor="ctr">
            <a:normAutofit/>
          </a:bodyPr>
          <a:lstStyle/>
          <a:p>
            <a:pPr algn="ctr" fontAlgn="auto">
              <a:spcAft>
                <a:spcPts val="0"/>
              </a:spcAft>
              <a:defRPr/>
            </a:pPr>
            <a:r>
              <a:rPr lang="en-US" sz="4400" dirty="0">
                <a:latin typeface="+mj-lt"/>
                <a:ea typeface="+mj-ea"/>
                <a:cs typeface="+mj-cs"/>
              </a:rPr>
              <a:t>RS-232 Example – Fluke </a:t>
            </a:r>
            <a:r>
              <a:rPr lang="en-US" sz="4400" dirty="0" err="1">
                <a:latin typeface="+mj-lt"/>
                <a:ea typeface="+mj-ea"/>
                <a:cs typeface="+mj-cs"/>
              </a:rPr>
              <a:t>Multimeter</a:t>
            </a:r>
            <a:endParaRPr lang="en-US" sz="4400" dirty="0">
              <a:latin typeface="+mj-lt"/>
              <a:ea typeface="+mj-ea"/>
              <a:cs typeface="+mj-cs"/>
            </a:endParaRPr>
          </a:p>
        </p:txBody>
      </p:sp>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0" y="4813300"/>
            <a:ext cx="3454400" cy="67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308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69" y="135013"/>
            <a:ext cx="12003919" cy="695934"/>
          </a:xfrm>
        </p:spPr>
        <p:txBody>
          <a:bodyPr>
            <a:normAutofit/>
          </a:bodyPr>
          <a:lstStyle/>
          <a:p>
            <a:pPr algn="ctr"/>
            <a:r>
              <a:rPr lang="en-US" dirty="0" smtClean="0"/>
              <a:t>Parallel and Serial Communication Bit Transmission</a:t>
            </a:r>
            <a:endParaRPr lang="en-US" dirty="0"/>
          </a:p>
        </p:txBody>
      </p:sp>
      <p:sp>
        <p:nvSpPr>
          <p:cNvPr id="8" name="Rectangle 7"/>
          <p:cNvSpPr/>
          <p:nvPr/>
        </p:nvSpPr>
        <p:spPr>
          <a:xfrm>
            <a:off x="459159" y="912494"/>
            <a:ext cx="184731" cy="470000"/>
          </a:xfrm>
          <a:prstGeom prst="rect">
            <a:avLst/>
          </a:prstGeom>
        </p:spPr>
        <p:txBody>
          <a:bodyPr wrap="none">
            <a:spAutoFit/>
          </a:bodyPr>
          <a:lstStyle/>
          <a:p>
            <a:pPr>
              <a:lnSpc>
                <a:spcPct val="107000"/>
              </a:lnSpc>
              <a:tabLst>
                <a:tab pos="4457700" algn="l"/>
              </a:tabLst>
            </a:pPr>
            <a:endParaRPr lang="en-US" sz="2400" b="1" dirty="0" smtClean="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5266" t="2368" r="3907" b="4298"/>
          <a:stretch/>
        </p:blipFill>
        <p:spPr bwMode="auto">
          <a:xfrm>
            <a:off x="3599358" y="912494"/>
            <a:ext cx="5057799" cy="555255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18624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378717" y="141514"/>
            <a:ext cx="118132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457700" algn="l"/>
              </a:tabLst>
            </a:pPr>
            <a:r>
              <a:rPr lang="en-US" altLang="en-US" sz="3200" b="1" dirty="0" smtClean="0">
                <a:latin typeface="Calibri" panose="020F0502020204030204" pitchFamily="34" charset="0"/>
                <a:cs typeface="Times New Roman" panose="02020603050405020304" pitchFamily="18" charset="0"/>
              </a:rPr>
              <a:t>LabVIEW Snippet for a Fluke Multimeter Serial Communication</a:t>
            </a:r>
            <a:endParaRPr kumimoji="0" lang="en-US" altLang="en-US" sz="3200" b="0" i="0" u="none" strike="noStrike" cap="none" normalizeH="0" baseline="0" dirty="0" smtClean="0">
              <a:ln>
                <a:noFill/>
              </a:ln>
              <a:solidFill>
                <a:schemeClr val="tx1"/>
              </a:solidFill>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58" y="1153192"/>
            <a:ext cx="11655975" cy="5256752"/>
          </a:xfrm>
          <a:prstGeom prst="rect">
            <a:avLst/>
          </a:prstGeom>
        </p:spPr>
      </p:pic>
    </p:spTree>
    <p:extLst>
      <p:ext uri="{BB962C8B-B14F-4D97-AF65-F5344CB8AC3E}">
        <p14:creationId xmlns:p14="http://schemas.microsoft.com/office/powerpoint/2010/main" val="3645777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378717" y="141514"/>
            <a:ext cx="118132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457700" algn="l"/>
              </a:tabLst>
            </a:pPr>
            <a:r>
              <a:rPr lang="en-US" altLang="en-US" sz="3200" b="1" dirty="0" smtClean="0">
                <a:latin typeface="Calibri" panose="020F0502020204030204" pitchFamily="34" charset="0"/>
                <a:cs typeface="Times New Roman" panose="02020603050405020304" pitchFamily="18" charset="0"/>
              </a:rPr>
              <a:t>LabVIEW Front Panel for a Fluke Multimeter Serial Communication</a:t>
            </a:r>
            <a:endParaRPr kumimoji="0" lang="en-US" altLang="en-US" sz="3200" b="0" i="0" u="none" strike="noStrike" cap="none" normalizeH="0" baseline="0" dirty="0" smtClean="0">
              <a:ln>
                <a:noFill/>
              </a:ln>
              <a:solidFill>
                <a:schemeClr val="tx1"/>
              </a:solidFill>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03" y="1194637"/>
            <a:ext cx="8018231" cy="4962007"/>
          </a:xfrm>
          <a:prstGeom prst="rect">
            <a:avLst/>
          </a:prstGeom>
        </p:spPr>
      </p:pic>
      <p:pic>
        <p:nvPicPr>
          <p:cNvPr id="6" name="Picture 5"/>
          <p:cNvPicPr/>
          <p:nvPr/>
        </p:nvPicPr>
        <p:blipFill rotWithShape="1">
          <a:blip r:embed="rId3" cstate="print">
            <a:extLst>
              <a:ext uri="{28A0092B-C50C-407E-A947-70E740481C1C}">
                <a14:useLocalDpi xmlns:a14="http://schemas.microsoft.com/office/drawing/2010/main" val="0"/>
              </a:ext>
            </a:extLst>
          </a:blip>
          <a:srcRect r="41871"/>
          <a:stretch/>
        </p:blipFill>
        <p:spPr>
          <a:xfrm>
            <a:off x="8294637" y="1194637"/>
            <a:ext cx="3720696" cy="4187190"/>
          </a:xfrm>
          <a:prstGeom prst="rect">
            <a:avLst/>
          </a:prstGeom>
        </p:spPr>
      </p:pic>
    </p:spTree>
    <p:extLst>
      <p:ext uri="{BB962C8B-B14F-4D97-AF65-F5344CB8AC3E}">
        <p14:creationId xmlns:p14="http://schemas.microsoft.com/office/powerpoint/2010/main" val="14357912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378717" y="141514"/>
            <a:ext cx="118132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lvl="0" algn="ctr"/>
            <a:r>
              <a:rPr lang="en-US" altLang="en-US" sz="3200" b="1" dirty="0" smtClean="0">
                <a:latin typeface="Calibri" panose="020F0502020204030204" pitchFamily="34" charset="0"/>
                <a:cs typeface="Times New Roman" panose="02020603050405020304" pitchFamily="18" charset="0"/>
              </a:rPr>
              <a:t>Connecting a Yokogawa </a:t>
            </a:r>
            <a:r>
              <a:rPr lang="en-US" altLang="en-US" sz="3200" b="1" dirty="0">
                <a:latin typeface="Calibri" panose="020F0502020204030204" pitchFamily="34" charset="0"/>
                <a:cs typeface="Times New Roman" panose="02020603050405020304" pitchFamily="18" charset="0"/>
              </a:rPr>
              <a:t>PID Controller</a:t>
            </a:r>
            <a:endParaRPr kumimoji="0" lang="en-US" altLang="en-US" sz="3200" b="0" i="0" u="none" strike="noStrike" cap="none" normalizeH="0" baseline="0" dirty="0" smtClean="0">
              <a:ln>
                <a:noFill/>
              </a:ln>
              <a:solidFill>
                <a:schemeClr val="tx1"/>
              </a:solidFill>
              <a:effectLst/>
            </a:endParaRPr>
          </a:p>
        </p:txBody>
      </p:sp>
      <p:grpSp>
        <p:nvGrpSpPr>
          <p:cNvPr id="5" name="Group 4"/>
          <p:cNvGrpSpPr>
            <a:grpSpLocks noChangeAspect="1"/>
          </p:cNvGrpSpPr>
          <p:nvPr/>
        </p:nvGrpSpPr>
        <p:grpSpPr>
          <a:xfrm>
            <a:off x="181850" y="1046621"/>
            <a:ext cx="11621064" cy="4370227"/>
            <a:chOff x="-53419" y="-123567"/>
            <a:chExt cx="6435855" cy="242020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6661" y="-123567"/>
              <a:ext cx="3025775" cy="2413635"/>
            </a:xfrm>
            <a:prstGeom prst="rect">
              <a:avLst/>
            </a:prstGeom>
          </p:spPr>
        </p:pic>
        <p:sp>
          <p:nvSpPr>
            <p:cNvPr id="9" name="Text Box 2"/>
            <p:cNvSpPr txBox="1">
              <a:spLocks noChangeArrowheads="1"/>
            </p:cNvSpPr>
            <p:nvPr/>
          </p:nvSpPr>
          <p:spPr bwMode="auto">
            <a:xfrm>
              <a:off x="5314277" y="417347"/>
              <a:ext cx="297180" cy="182880"/>
            </a:xfrm>
            <a:prstGeom prst="rect">
              <a:avLst/>
            </a:prstGeom>
            <a:solidFill>
              <a:srgbClr val="FFFFFF">
                <a:alpha val="63000"/>
              </a:srgbClr>
            </a:solidFill>
            <a:ln w="9525">
              <a:solidFill>
                <a:srgbClr val="000000"/>
              </a:solidFill>
              <a:miter lim="800000"/>
              <a:headEnd/>
              <a:tailEnd/>
            </a:ln>
          </p:spPr>
          <p:txBody>
            <a:bodyPr rot="0" vert="horz" wrap="square" lIns="18288" tIns="18288" rIns="18288" bIns="18288" anchor="t" anchorCtr="0">
              <a:noAutofit/>
            </a:bodyPr>
            <a:lstStyle/>
            <a:p>
              <a:pPr marL="0"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TD(A)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9" y="-117002"/>
              <a:ext cx="3288030" cy="2413635"/>
            </a:xfrm>
            <a:prstGeom prst="rect">
              <a:avLst/>
            </a:prstGeom>
          </p:spPr>
        </p:pic>
        <p:sp>
          <p:nvSpPr>
            <p:cNvPr id="11" name="Text Box 2"/>
            <p:cNvSpPr txBox="1">
              <a:spLocks noChangeArrowheads="1"/>
            </p:cNvSpPr>
            <p:nvPr/>
          </p:nvSpPr>
          <p:spPr bwMode="auto">
            <a:xfrm>
              <a:off x="5310691" y="829723"/>
              <a:ext cx="297180" cy="182880"/>
            </a:xfrm>
            <a:prstGeom prst="rect">
              <a:avLst/>
            </a:prstGeom>
            <a:solidFill>
              <a:srgbClr val="FFFFFF">
                <a:alpha val="63000"/>
              </a:srgbClr>
            </a:solidFill>
            <a:ln w="9525">
              <a:solidFill>
                <a:srgbClr val="000000"/>
              </a:solidFill>
              <a:miter lim="800000"/>
              <a:headEnd/>
              <a:tailEnd/>
            </a:ln>
          </p:spPr>
          <p:txBody>
            <a:bodyPr rot="0" vert="horz" wrap="square" lIns="18288" tIns="18288" rIns="18288" bIns="18288" anchor="t" anchorCtr="0">
              <a:noAutofit/>
            </a:bodyPr>
            <a:lstStyle/>
            <a:p>
              <a:pPr marL="0"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RD(A)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
            <p:cNvSpPr txBox="1">
              <a:spLocks noChangeArrowheads="1"/>
            </p:cNvSpPr>
            <p:nvPr/>
          </p:nvSpPr>
          <p:spPr bwMode="auto">
            <a:xfrm>
              <a:off x="5303520" y="1041457"/>
              <a:ext cx="297180" cy="182880"/>
            </a:xfrm>
            <a:prstGeom prst="rect">
              <a:avLst/>
            </a:prstGeom>
            <a:solidFill>
              <a:srgbClr val="FFFFFF">
                <a:alpha val="63000"/>
              </a:srgbClr>
            </a:solidFill>
            <a:ln w="9525">
              <a:solidFill>
                <a:srgbClr val="000000"/>
              </a:solidFill>
              <a:miter lim="800000"/>
              <a:headEnd/>
              <a:tailEnd/>
            </a:ln>
          </p:spPr>
          <p:txBody>
            <a:bodyPr rot="0" vert="horz" wrap="square" lIns="18288" tIns="18288" rIns="18288" bIns="18288" anchor="t" anchorCtr="0">
              <a:noAutofit/>
            </a:bodyPr>
            <a:lstStyle/>
            <a:p>
              <a:pPr marL="0"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RD(B)</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2"/>
            <p:cNvSpPr txBox="1">
              <a:spLocks noChangeArrowheads="1"/>
            </p:cNvSpPr>
            <p:nvPr/>
          </p:nvSpPr>
          <p:spPr bwMode="auto">
            <a:xfrm>
              <a:off x="5314277" y="625384"/>
              <a:ext cx="297180" cy="182880"/>
            </a:xfrm>
            <a:prstGeom prst="rect">
              <a:avLst/>
            </a:prstGeom>
            <a:solidFill>
              <a:srgbClr val="FFFFFF">
                <a:alpha val="63000"/>
              </a:srgbClr>
            </a:solidFill>
            <a:ln w="9525">
              <a:solidFill>
                <a:srgbClr val="000000"/>
              </a:solidFill>
              <a:miter lim="800000"/>
              <a:headEnd/>
              <a:tailEnd/>
            </a:ln>
          </p:spPr>
          <p:txBody>
            <a:bodyPr rot="0" vert="horz" wrap="square" lIns="18288" tIns="18288" rIns="18288" bIns="18288" anchor="t" anchorCtr="0">
              <a:noAutofit/>
            </a:bodyPr>
            <a:lstStyle/>
            <a:p>
              <a:pPr marL="0"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TD(B)</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2"/>
            <p:cNvSpPr txBox="1">
              <a:spLocks noChangeArrowheads="1"/>
            </p:cNvSpPr>
            <p:nvPr/>
          </p:nvSpPr>
          <p:spPr bwMode="auto">
            <a:xfrm>
              <a:off x="4350226" y="1557657"/>
              <a:ext cx="379730" cy="469265"/>
            </a:xfrm>
            <a:prstGeom prst="rect">
              <a:avLst/>
            </a:prstGeom>
            <a:solidFill>
              <a:srgbClr val="FFFFFF">
                <a:alpha val="63000"/>
              </a:srgbClr>
            </a:solidFill>
            <a:ln w="9525">
              <a:solidFill>
                <a:srgbClr val="000000"/>
              </a:solidFill>
              <a:miter lim="800000"/>
              <a:headEnd/>
              <a:tailEnd/>
            </a:ln>
          </p:spPr>
          <p:txBody>
            <a:bodyPr rot="0" vert="horz" wrap="square" lIns="18288" tIns="18288" rIns="18288" bIns="18288" anchor="t" anchorCtr="0">
              <a:noAutofit/>
            </a:bodyPr>
            <a:lstStyle/>
            <a:p>
              <a:pPr marL="0"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120 V</a:t>
              </a:r>
              <a:r>
                <a:rPr lang="en-US" sz="1400" b="1" baseline="-25000" dirty="0">
                  <a:effectLst/>
                  <a:latin typeface="Calibri" panose="020F0502020204030204" pitchFamily="34" charset="0"/>
                  <a:ea typeface="Calibri" panose="020F0502020204030204" pitchFamily="34" charset="0"/>
                  <a:cs typeface="Times New Roman" panose="02020603050405020304" pitchFamily="18" charset="0"/>
                </a:rPr>
                <a:t>AC</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Power Supply</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2"/>
            <p:cNvSpPr txBox="1">
              <a:spLocks noChangeArrowheads="1"/>
            </p:cNvSpPr>
            <p:nvPr/>
          </p:nvSpPr>
          <p:spPr bwMode="auto">
            <a:xfrm>
              <a:off x="5253317" y="103991"/>
              <a:ext cx="967740" cy="172085"/>
            </a:xfrm>
            <a:prstGeom prst="rect">
              <a:avLst/>
            </a:prstGeom>
            <a:solidFill>
              <a:srgbClr val="FFFFFF">
                <a:alpha val="63000"/>
              </a:srgbClr>
            </a:solidFill>
            <a:ln w="9525">
              <a:solidFill>
                <a:srgbClr val="000000"/>
              </a:solidFill>
              <a:miter lim="800000"/>
              <a:headEnd/>
              <a:tailEnd/>
            </a:ln>
          </p:spPr>
          <p:txBody>
            <a:bodyPr rot="0" vert="horz" wrap="square" lIns="18288" tIns="18288" rIns="18288" bIns="18288" anchor="t" anchorCtr="0">
              <a:noAutofit/>
            </a:bodyPr>
            <a:lstStyle/>
            <a:p>
              <a:pPr marL="0" marR="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J-Type Thermocouple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021843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378717" y="172292"/>
            <a:ext cx="118132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457700" algn="l"/>
              </a:tabLst>
            </a:pPr>
            <a:r>
              <a:rPr lang="en-US" altLang="en-US" sz="2800" b="1" dirty="0" smtClean="0">
                <a:latin typeface="Calibri" panose="020F0502020204030204" pitchFamily="34" charset="0"/>
                <a:cs typeface="Times New Roman" panose="02020603050405020304" pitchFamily="18" charset="0"/>
              </a:rPr>
              <a:t>LabVIEW Snippet for a Yokogawa PID Controller Serial Communication</a:t>
            </a:r>
            <a:endParaRPr kumimoji="0" lang="en-US" altLang="en-US" sz="2800" b="0" i="0" u="none" strike="noStrike" cap="none" normalizeH="0" baseline="0" dirty="0" smtClean="0">
              <a:ln>
                <a:noFill/>
              </a:ln>
              <a:solidFill>
                <a:schemeClr val="tx1"/>
              </a:solidFill>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99" y="847455"/>
            <a:ext cx="11886230" cy="5812225"/>
          </a:xfrm>
          <a:prstGeom prst="rect">
            <a:avLst/>
          </a:prstGeom>
        </p:spPr>
      </p:pic>
    </p:spTree>
    <p:extLst>
      <p:ext uri="{BB962C8B-B14F-4D97-AF65-F5344CB8AC3E}">
        <p14:creationId xmlns:p14="http://schemas.microsoft.com/office/powerpoint/2010/main" val="7047421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378717" y="172292"/>
            <a:ext cx="1181328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457700" algn="l"/>
              </a:tabLst>
            </a:pPr>
            <a:r>
              <a:rPr lang="en-US" altLang="en-US" sz="2800" b="1" dirty="0" smtClean="0">
                <a:latin typeface="Calibri" panose="020F0502020204030204" pitchFamily="34" charset="0"/>
                <a:cs typeface="Times New Roman" panose="02020603050405020304" pitchFamily="18" charset="0"/>
              </a:rPr>
              <a:t>LabVIEW Front Panel for a Yokogawa PID Controller Serial Communication</a:t>
            </a:r>
            <a:endParaRPr kumimoji="0" lang="en-US" altLang="en-US" sz="2800" b="0" i="0" u="none" strike="noStrike" cap="none" normalizeH="0" baseline="0" dirty="0" smtClean="0">
              <a:ln>
                <a:noFill/>
              </a:ln>
              <a:solidFill>
                <a:schemeClr val="tx1"/>
              </a:solidFill>
              <a:effectLst/>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586" y="1083301"/>
            <a:ext cx="11585877" cy="5252724"/>
          </a:xfrm>
          <a:prstGeom prst="rect">
            <a:avLst/>
          </a:prstGeom>
        </p:spPr>
      </p:pic>
    </p:spTree>
    <p:extLst>
      <p:ext uri="{BB962C8B-B14F-4D97-AF65-F5344CB8AC3E}">
        <p14:creationId xmlns:p14="http://schemas.microsoft.com/office/powerpoint/2010/main" val="34583389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7"/>
          <p:cNvSpPr>
            <a:spLocks noChangeArrowheads="1"/>
          </p:cNvSpPr>
          <p:nvPr/>
        </p:nvSpPr>
        <p:spPr bwMode="auto">
          <a:xfrm>
            <a:off x="378717" y="310416"/>
            <a:ext cx="1181328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457700" algn="l"/>
              </a:tabLst>
              <a:defRPr>
                <a:solidFill>
                  <a:schemeClr val="tx1"/>
                </a:solidFill>
                <a:latin typeface="Arial" panose="020B0604020202020204" pitchFamily="34" charset="0"/>
              </a:defRPr>
            </a:lvl1pPr>
            <a:lvl2pPr eaLnBrk="0" fontAlgn="base" hangingPunct="0">
              <a:spcBef>
                <a:spcPct val="0"/>
              </a:spcBef>
              <a:spcAft>
                <a:spcPct val="0"/>
              </a:spcAft>
              <a:tabLst>
                <a:tab pos="4457700" algn="l"/>
              </a:tabLst>
              <a:defRPr>
                <a:solidFill>
                  <a:schemeClr val="tx1"/>
                </a:solidFill>
                <a:latin typeface="Arial" panose="020B0604020202020204" pitchFamily="34" charset="0"/>
              </a:defRPr>
            </a:lvl2pPr>
            <a:lvl3pPr eaLnBrk="0" fontAlgn="base" hangingPunct="0">
              <a:spcBef>
                <a:spcPct val="0"/>
              </a:spcBef>
              <a:spcAft>
                <a:spcPct val="0"/>
              </a:spcAft>
              <a:tabLst>
                <a:tab pos="4457700" algn="l"/>
              </a:tabLst>
              <a:defRPr>
                <a:solidFill>
                  <a:schemeClr val="tx1"/>
                </a:solidFill>
                <a:latin typeface="Arial" panose="020B0604020202020204" pitchFamily="34" charset="0"/>
              </a:defRPr>
            </a:lvl3pPr>
            <a:lvl4pPr eaLnBrk="0" fontAlgn="base" hangingPunct="0">
              <a:spcBef>
                <a:spcPct val="0"/>
              </a:spcBef>
              <a:spcAft>
                <a:spcPct val="0"/>
              </a:spcAft>
              <a:tabLst>
                <a:tab pos="4457700" algn="l"/>
              </a:tabLst>
              <a:defRPr>
                <a:solidFill>
                  <a:schemeClr val="tx1"/>
                </a:solidFill>
                <a:latin typeface="Arial" panose="020B0604020202020204" pitchFamily="34" charset="0"/>
              </a:defRPr>
            </a:lvl4pPr>
            <a:lvl5pPr eaLnBrk="0" fontAlgn="base" hangingPunct="0">
              <a:spcBef>
                <a:spcPct val="0"/>
              </a:spcBef>
              <a:spcAft>
                <a:spcPct val="0"/>
              </a:spcAft>
              <a:tabLst>
                <a:tab pos="4457700" algn="l"/>
              </a:tabLst>
              <a:defRPr>
                <a:solidFill>
                  <a:schemeClr val="tx1"/>
                </a:solidFill>
                <a:latin typeface="Arial" panose="020B0604020202020204" pitchFamily="34" charset="0"/>
              </a:defRPr>
            </a:lvl5pPr>
            <a:lvl6pPr eaLnBrk="0" fontAlgn="base" hangingPunct="0">
              <a:spcBef>
                <a:spcPct val="0"/>
              </a:spcBef>
              <a:spcAft>
                <a:spcPct val="0"/>
              </a:spcAft>
              <a:tabLst>
                <a:tab pos="4457700" algn="l"/>
              </a:tabLst>
              <a:defRPr>
                <a:solidFill>
                  <a:schemeClr val="tx1"/>
                </a:solidFill>
                <a:latin typeface="Arial" panose="020B0604020202020204" pitchFamily="34" charset="0"/>
              </a:defRPr>
            </a:lvl6pPr>
            <a:lvl7pPr eaLnBrk="0" fontAlgn="base" hangingPunct="0">
              <a:spcBef>
                <a:spcPct val="0"/>
              </a:spcBef>
              <a:spcAft>
                <a:spcPct val="0"/>
              </a:spcAft>
              <a:tabLst>
                <a:tab pos="4457700" algn="l"/>
              </a:tabLst>
              <a:defRPr>
                <a:solidFill>
                  <a:schemeClr val="tx1"/>
                </a:solidFill>
                <a:latin typeface="Arial" panose="020B0604020202020204" pitchFamily="34" charset="0"/>
              </a:defRPr>
            </a:lvl7pPr>
            <a:lvl8pPr eaLnBrk="0" fontAlgn="base" hangingPunct="0">
              <a:spcBef>
                <a:spcPct val="0"/>
              </a:spcBef>
              <a:spcAft>
                <a:spcPct val="0"/>
              </a:spcAft>
              <a:tabLst>
                <a:tab pos="4457700" algn="l"/>
              </a:tabLst>
              <a:defRPr>
                <a:solidFill>
                  <a:schemeClr val="tx1"/>
                </a:solidFill>
                <a:latin typeface="Arial" panose="020B0604020202020204" pitchFamily="34" charset="0"/>
              </a:defRPr>
            </a:lvl8pPr>
            <a:lvl9pPr eaLnBrk="0" fontAlgn="base" hangingPunct="0">
              <a:spcBef>
                <a:spcPct val="0"/>
              </a:spcBef>
              <a:spcAft>
                <a:spcPct val="0"/>
              </a:spcAft>
              <a:tabLst>
                <a:tab pos="4457700" algn="l"/>
              </a:tabLst>
              <a:defRPr>
                <a:solidFill>
                  <a:schemeClr val="tx1"/>
                </a:solidFill>
                <a:latin typeface="Arial" panose="020B0604020202020204" pitchFamily="34" charset="0"/>
              </a:defRPr>
            </a:lvl9pPr>
          </a:lstStyle>
          <a:p>
            <a:pPr lvl="0" algn="ctr"/>
            <a:r>
              <a:rPr lang="en-US" altLang="en-US" sz="3200" b="1" dirty="0" smtClean="0">
                <a:latin typeface="Calibri" panose="020F0502020204030204" pitchFamily="34" charset="0"/>
                <a:cs typeface="Times New Roman" panose="02020603050405020304" pitchFamily="18" charset="0"/>
              </a:rPr>
              <a:t>Testing a Yokogawa </a:t>
            </a:r>
            <a:r>
              <a:rPr lang="en-US" altLang="en-US" sz="3200" b="1" dirty="0">
                <a:latin typeface="Calibri" panose="020F0502020204030204" pitchFamily="34" charset="0"/>
                <a:cs typeface="Times New Roman" panose="02020603050405020304" pitchFamily="18" charset="0"/>
              </a:rPr>
              <a:t>PID Controller</a:t>
            </a:r>
            <a:endParaRPr kumimoji="0" lang="en-US" altLang="en-US" sz="3200" b="0" i="0" u="none" strike="noStrike" cap="none" normalizeH="0" baseline="0" dirty="0" smtClean="0">
              <a:ln>
                <a:noFill/>
              </a:ln>
              <a:solidFill>
                <a:schemeClr val="tx1"/>
              </a:solidFill>
              <a:effectLst/>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5228" y="1333739"/>
            <a:ext cx="7067062" cy="4632186"/>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1"/>
          <a:stretch/>
        </p:blipFill>
        <p:spPr bwMode="auto">
          <a:xfrm>
            <a:off x="7284927" y="1333739"/>
            <a:ext cx="4776998" cy="31030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73175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69" y="135012"/>
            <a:ext cx="12003919" cy="785445"/>
          </a:xfrm>
        </p:spPr>
        <p:txBody>
          <a:bodyPr>
            <a:normAutofit/>
          </a:bodyPr>
          <a:lstStyle/>
          <a:p>
            <a:pPr algn="ctr"/>
            <a:r>
              <a:rPr lang="en-US" dirty="0" smtClean="0"/>
              <a:t>Computer Communication Examples</a:t>
            </a:r>
            <a:endParaRPr lang="en-US" dirty="0"/>
          </a:p>
        </p:txBody>
      </p:sp>
      <p:pic>
        <p:nvPicPr>
          <p:cNvPr id="3" name="Picture 2"/>
          <p:cNvPicPr>
            <a:picLocks noChangeAspect="1"/>
          </p:cNvPicPr>
          <p:nvPr/>
        </p:nvPicPr>
        <p:blipFill>
          <a:blip r:embed="rId2"/>
          <a:stretch>
            <a:fillRect/>
          </a:stretch>
        </p:blipFill>
        <p:spPr>
          <a:xfrm>
            <a:off x="320332" y="1076021"/>
            <a:ext cx="11595990" cy="3594538"/>
          </a:xfrm>
          <a:prstGeom prst="rect">
            <a:avLst/>
          </a:prstGeom>
        </p:spPr>
      </p:pic>
      <p:sp>
        <p:nvSpPr>
          <p:cNvPr id="4" name="Rectangle 3"/>
          <p:cNvSpPr/>
          <p:nvPr/>
        </p:nvSpPr>
        <p:spPr>
          <a:xfrm>
            <a:off x="390222" y="4976569"/>
            <a:ext cx="11526100" cy="1446550"/>
          </a:xfrm>
          <a:prstGeom prst="rect">
            <a:avLst/>
          </a:prstGeom>
        </p:spPr>
        <p:txBody>
          <a:bodyPr wrap="square">
            <a:spAutoFit/>
          </a:bodyPr>
          <a:lstStyle/>
          <a:p>
            <a:r>
              <a:rPr lang="en-US" sz="2200" b="1" u="sng" dirty="0">
                <a:solidFill>
                  <a:srgbClr val="212121"/>
                </a:solidFill>
                <a:latin typeface="Calibri" panose="020F0502020204030204" pitchFamily="34" charset="0"/>
                <a:ea typeface="Calibri" panose="020F0502020204030204" pitchFamily="34" charset="0"/>
              </a:rPr>
              <a:t>Note on 2-wire versus 4-wire:</a:t>
            </a:r>
            <a:r>
              <a:rPr lang="en-US" sz="2200" dirty="0">
                <a:solidFill>
                  <a:srgbClr val="212121"/>
                </a:solidFill>
                <a:latin typeface="Calibri" panose="020F0502020204030204" pitchFamily="34" charset="0"/>
                <a:ea typeface="Calibri" panose="020F0502020204030204" pitchFamily="34" charset="0"/>
              </a:rPr>
              <a:t> </a:t>
            </a:r>
            <a:r>
              <a:rPr lang="en-US" sz="2200" i="1" dirty="0">
                <a:solidFill>
                  <a:srgbClr val="212121"/>
                </a:solidFill>
                <a:latin typeface="Calibri" panose="020F0502020204030204" pitchFamily="34" charset="0"/>
                <a:ea typeface="Calibri" panose="020F0502020204030204" pitchFamily="34" charset="0"/>
              </a:rPr>
              <a:t>The 2-wire RS-232 serial protocol is an example of single-ended data transmission and  the 4-wire RS-422 or RS-485 serial protocols are examples of double-ended (or differential) data transmission. </a:t>
            </a:r>
            <a:r>
              <a:rPr lang="en-US" sz="2200" i="1" dirty="0" smtClean="0">
                <a:solidFill>
                  <a:srgbClr val="212121"/>
                </a:solidFill>
                <a:latin typeface="Calibri" panose="020F0502020204030204" pitchFamily="34" charset="0"/>
                <a:ea typeface="Calibri" panose="020F0502020204030204" pitchFamily="34" charset="0"/>
              </a:rPr>
              <a:t>Differential </a:t>
            </a:r>
            <a:r>
              <a:rPr lang="en-US" sz="2200" i="1" dirty="0">
                <a:solidFill>
                  <a:srgbClr val="212121"/>
                </a:solidFill>
                <a:latin typeface="Calibri" panose="020F0502020204030204" pitchFamily="34" charset="0"/>
                <a:ea typeface="Calibri" panose="020F0502020204030204" pitchFamily="34" charset="0"/>
              </a:rPr>
              <a:t>configuration </a:t>
            </a:r>
            <a:r>
              <a:rPr lang="en-US" sz="2200" i="1" dirty="0" smtClean="0">
                <a:solidFill>
                  <a:srgbClr val="212121"/>
                </a:solidFill>
                <a:latin typeface="Calibri" panose="020F0502020204030204" pitchFamily="34" charset="0"/>
                <a:ea typeface="Calibri" panose="020F0502020204030204" pitchFamily="34" charset="0"/>
              </a:rPr>
              <a:t>allows noise or any signal </a:t>
            </a:r>
            <a:r>
              <a:rPr lang="en-US" sz="2200" i="1" dirty="0">
                <a:solidFill>
                  <a:srgbClr val="212121"/>
                </a:solidFill>
                <a:latin typeface="Calibri" panose="020F0502020204030204" pitchFamily="34" charset="0"/>
                <a:ea typeface="Calibri" panose="020F0502020204030204" pitchFamily="34" charset="0"/>
              </a:rPr>
              <a:t>that is </a:t>
            </a:r>
            <a:r>
              <a:rPr lang="en-US" sz="2200" b="1" i="1" dirty="0">
                <a:solidFill>
                  <a:srgbClr val="212121"/>
                </a:solidFill>
                <a:latin typeface="Calibri" panose="020F0502020204030204" pitchFamily="34" charset="0"/>
                <a:ea typeface="Calibri" panose="020F0502020204030204" pitchFamily="34" charset="0"/>
              </a:rPr>
              <a:t>common</a:t>
            </a:r>
            <a:r>
              <a:rPr lang="en-US" sz="2200" i="1" dirty="0">
                <a:solidFill>
                  <a:srgbClr val="212121"/>
                </a:solidFill>
                <a:latin typeface="Calibri" panose="020F0502020204030204" pitchFamily="34" charset="0"/>
                <a:ea typeface="Calibri" panose="020F0502020204030204" pitchFamily="34" charset="0"/>
              </a:rPr>
              <a:t> to both input </a:t>
            </a:r>
            <a:r>
              <a:rPr lang="en-US" sz="2200" i="1" dirty="0" smtClean="0">
                <a:solidFill>
                  <a:srgbClr val="212121"/>
                </a:solidFill>
                <a:latin typeface="Calibri" panose="020F0502020204030204" pitchFamily="34" charset="0"/>
                <a:ea typeface="Calibri" panose="020F0502020204030204" pitchFamily="34" charset="0"/>
              </a:rPr>
              <a:t>lines to be canceled out. </a:t>
            </a:r>
            <a:endParaRPr lang="en-US" sz="2200" dirty="0"/>
          </a:p>
        </p:txBody>
      </p:sp>
    </p:spTree>
    <p:extLst>
      <p:ext uri="{BB962C8B-B14F-4D97-AF65-F5344CB8AC3E}">
        <p14:creationId xmlns:p14="http://schemas.microsoft.com/office/powerpoint/2010/main" val="335824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69" y="135012"/>
            <a:ext cx="12003919" cy="785445"/>
          </a:xfrm>
        </p:spPr>
        <p:txBody>
          <a:bodyPr>
            <a:normAutofit fontScale="90000"/>
          </a:bodyPr>
          <a:lstStyle/>
          <a:p>
            <a:pPr algn="ctr"/>
            <a:r>
              <a:rPr lang="en-US" dirty="0" smtClean="0"/>
              <a:t>RS-232 Example of Asynchronous Serial Communication</a:t>
            </a:r>
            <a:endParaRPr lang="en-US" b="1" u="sng" dirty="0">
              <a:solidFill>
                <a:srgbClr val="0070C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112" y="3015344"/>
            <a:ext cx="9805698" cy="1103141"/>
          </a:xfrm>
          <a:prstGeom prst="rect">
            <a:avLst/>
          </a:prstGeom>
        </p:spPr>
      </p:pic>
      <p:sp>
        <p:nvSpPr>
          <p:cNvPr id="3" name="Rectangle 2"/>
          <p:cNvSpPr/>
          <p:nvPr/>
        </p:nvSpPr>
        <p:spPr>
          <a:xfrm>
            <a:off x="724142" y="1035376"/>
            <a:ext cx="10825254" cy="1785104"/>
          </a:xfrm>
          <a:prstGeom prst="rect">
            <a:avLst/>
          </a:prstGeom>
        </p:spPr>
        <p:txBody>
          <a:bodyPr wrap="square">
            <a:spAutoFit/>
          </a:bodyPr>
          <a:lstStyle/>
          <a:p>
            <a:r>
              <a:rPr lang="en-US" sz="2200" dirty="0">
                <a:latin typeface="Calibri" panose="020F0502020204030204" pitchFamily="34" charset="0"/>
                <a:ea typeface="Calibri" panose="020F0502020204030204" pitchFamily="34" charset="0"/>
                <a:cs typeface="Times New Roman" panose="02020603050405020304" pitchFamily="18" charset="0"/>
              </a:rPr>
              <a:t>RS-232 is an example of </a:t>
            </a:r>
            <a:r>
              <a:rPr lang="en-US" sz="2200" b="1" u="sng" dirty="0">
                <a:latin typeface="Calibri" panose="020F0502020204030204" pitchFamily="34" charset="0"/>
                <a:ea typeface="Calibri" panose="020F0502020204030204" pitchFamily="34" charset="0"/>
                <a:cs typeface="Times New Roman" panose="02020603050405020304" pitchFamily="18" charset="0"/>
              </a:rPr>
              <a:t>asynchronous communication</a:t>
            </a:r>
            <a:r>
              <a:rPr lang="en-US" sz="2200" dirty="0">
                <a:latin typeface="Calibri" panose="020F0502020204030204" pitchFamily="34" charset="0"/>
                <a:ea typeface="Calibri" panose="020F0502020204030204" pitchFamily="34" charset="0"/>
                <a:cs typeface="Times New Roman" panose="02020603050405020304" pitchFamily="18" charset="0"/>
              </a:rPr>
              <a:t>, where the data are NOT transmitted by a clock signal, as done in </a:t>
            </a:r>
            <a:r>
              <a:rPr lang="en-US" sz="2200" b="1" u="sng" dirty="0">
                <a:latin typeface="Calibri" panose="020F0502020204030204" pitchFamily="34" charset="0"/>
                <a:ea typeface="Calibri" panose="020F0502020204030204" pitchFamily="34" charset="0"/>
                <a:cs typeface="Times New Roman" panose="02020603050405020304" pitchFamily="18" charset="0"/>
              </a:rPr>
              <a:t>synchronous communication</a:t>
            </a:r>
            <a:r>
              <a:rPr lang="en-US" sz="2200" dirty="0">
                <a:latin typeface="Calibri" panose="020F0502020204030204" pitchFamily="34" charset="0"/>
                <a:ea typeface="Calibri" panose="020F0502020204030204" pitchFamily="34" charset="0"/>
                <a:cs typeface="Times New Roman" panose="02020603050405020304" pitchFamily="18" charset="0"/>
              </a:rPr>
              <a:t>. Without a clock, special signaling schemes (i.e. start and stop bits) are used to help the sender and receive communicate with each other. This adds additional complexity and the </a:t>
            </a:r>
            <a:r>
              <a:rPr lang="en-US" sz="2200" u="sng" dirty="0">
                <a:latin typeface="Calibri" panose="020F0502020204030204" pitchFamily="34" charset="0"/>
                <a:ea typeface="Calibri" panose="020F0502020204030204" pitchFamily="34" charset="0"/>
                <a:cs typeface="Times New Roman" panose="02020603050405020304" pitchFamily="18" charset="0"/>
              </a:rPr>
              <a:t>overhead</a:t>
            </a:r>
            <a:r>
              <a:rPr lang="en-US" sz="2200" dirty="0">
                <a:latin typeface="Calibri" panose="020F0502020204030204" pitchFamily="34" charset="0"/>
                <a:ea typeface="Calibri" panose="020F0502020204030204" pitchFamily="34" charset="0"/>
                <a:cs typeface="Times New Roman" panose="02020603050405020304" pitchFamily="18" charset="0"/>
              </a:rPr>
              <a:t> by adding extra bit results in less data transmitted in a given time (i.e. less </a:t>
            </a:r>
            <a:r>
              <a:rPr lang="en-US" sz="2200" u="sng" dirty="0">
                <a:latin typeface="Calibri" panose="020F0502020204030204" pitchFamily="34" charset="0"/>
                <a:ea typeface="Calibri" panose="020F0502020204030204" pitchFamily="34" charset="0"/>
                <a:cs typeface="Times New Roman" panose="02020603050405020304" pitchFamily="18" charset="0"/>
              </a:rPr>
              <a:t>throughput</a:t>
            </a:r>
            <a:r>
              <a:rPr lang="en-US" sz="2200" dirty="0">
                <a:latin typeface="Calibri" panose="020F0502020204030204" pitchFamily="34" charset="0"/>
                <a:ea typeface="Calibri" panose="020F0502020204030204" pitchFamily="34" charset="0"/>
                <a:cs typeface="Times New Roman" panose="02020603050405020304" pitchFamily="18" charset="0"/>
              </a:rPr>
              <a:t>)</a:t>
            </a:r>
            <a:endParaRPr lang="en-US" sz="2200" dirty="0"/>
          </a:p>
        </p:txBody>
      </p:sp>
      <p:sp>
        <p:nvSpPr>
          <p:cNvPr id="4" name="Rectangle 3"/>
          <p:cNvSpPr/>
          <p:nvPr/>
        </p:nvSpPr>
        <p:spPr>
          <a:xfrm>
            <a:off x="341686" y="4225987"/>
            <a:ext cx="11590165" cy="985270"/>
          </a:xfrm>
          <a:prstGeom prst="rect">
            <a:avLst/>
          </a:prstGeom>
          <a:solidFill>
            <a:schemeClr val="bg1">
              <a:lumMod val="85000"/>
            </a:schemeClr>
          </a:solidFill>
          <a:ln>
            <a:solidFill>
              <a:schemeClr val="tx1"/>
            </a:solidFill>
          </a:ln>
        </p:spPr>
        <p:txBody>
          <a:bodyPr wrap="square">
            <a:spAutoFit/>
          </a:bodyPr>
          <a:lstStyle/>
          <a:p>
            <a:pPr marL="342900" marR="0" lvl="0" indent="-342900">
              <a:lnSpc>
                <a:spcPct val="107000"/>
              </a:lnSpc>
              <a:spcBef>
                <a:spcPts val="0"/>
              </a:spcBef>
              <a:spcAft>
                <a:spcPts val="800"/>
              </a:spcAft>
              <a:buFont typeface="Symbol" panose="05050102010706020507" pitchFamily="18" charset="2"/>
              <a:buChar char=""/>
            </a:pPr>
            <a:r>
              <a:rPr lang="en-US" sz="2400" dirty="0">
                <a:latin typeface="Calibri" panose="020F0502020204030204" pitchFamily="34" charset="0"/>
                <a:ea typeface="Calibri" panose="020F0502020204030204" pitchFamily="34" charset="0"/>
                <a:cs typeface="Times New Roman" panose="02020603050405020304" pitchFamily="18" charset="0"/>
              </a:rPr>
              <a:t>Binary 0 (called a space): Transmitted signal +5 to +15 V</a:t>
            </a:r>
            <a:r>
              <a:rPr lang="en-US" sz="2400" baseline="-25000" dirty="0">
                <a:latin typeface="Calibri" panose="020F0502020204030204" pitchFamily="34" charset="0"/>
                <a:ea typeface="Calibri" panose="020F0502020204030204" pitchFamily="34" charset="0"/>
                <a:cs typeface="Times New Roman" panose="02020603050405020304" pitchFamily="18" charset="0"/>
              </a:rPr>
              <a:t>DC</a:t>
            </a:r>
            <a:r>
              <a:rPr lang="en-US" sz="2400" dirty="0">
                <a:latin typeface="Calibri" panose="020F0502020204030204" pitchFamily="34" charset="0"/>
                <a:ea typeface="Calibri" panose="020F0502020204030204" pitchFamily="34" charset="0"/>
                <a:cs typeface="Times New Roman" panose="02020603050405020304" pitchFamily="18" charset="0"/>
              </a:rPr>
              <a:t>, Received Signal: +3 to +13 </a:t>
            </a:r>
            <a:r>
              <a:rPr lang="en-US" sz="2400" dirty="0" smtClean="0">
                <a:latin typeface="Calibri" panose="020F0502020204030204" pitchFamily="34" charset="0"/>
                <a:ea typeface="Calibri" panose="020F0502020204030204" pitchFamily="34" charset="0"/>
                <a:cs typeface="Times New Roman" panose="02020603050405020304" pitchFamily="18" charset="0"/>
              </a:rPr>
              <a:t>V</a:t>
            </a:r>
            <a:r>
              <a:rPr lang="en-US" sz="2400" baseline="-25000" dirty="0" smtClean="0">
                <a:latin typeface="Calibri" panose="020F0502020204030204" pitchFamily="34" charset="0"/>
                <a:ea typeface="Calibri" panose="020F0502020204030204" pitchFamily="34" charset="0"/>
                <a:cs typeface="Times New Roman" panose="02020603050405020304" pitchFamily="18" charset="0"/>
              </a:rPr>
              <a:t>DC</a:t>
            </a:r>
          </a:p>
          <a:p>
            <a:pPr marL="342900" marR="0" lvl="0" indent="-342900">
              <a:lnSpc>
                <a:spcPct val="107000"/>
              </a:lnSpc>
              <a:spcBef>
                <a:spcPts val="0"/>
              </a:spcBef>
              <a:spcAft>
                <a:spcPts val="800"/>
              </a:spcAft>
              <a:buFont typeface="Symbol" panose="05050102010706020507" pitchFamily="18" charset="2"/>
              <a:buChar char=""/>
            </a:pPr>
            <a:r>
              <a:rPr lang="en-US" sz="2400" dirty="0" smtClean="0">
                <a:latin typeface="Calibri" panose="020F0502020204030204" pitchFamily="34" charset="0"/>
                <a:ea typeface="Calibri" panose="020F0502020204030204" pitchFamily="34" charset="0"/>
                <a:cs typeface="Times New Roman" panose="02020603050405020304" pitchFamily="18" charset="0"/>
              </a:rPr>
              <a:t>Binary </a:t>
            </a:r>
            <a:r>
              <a:rPr lang="en-US" sz="2400" dirty="0">
                <a:latin typeface="Calibri" panose="020F0502020204030204" pitchFamily="34" charset="0"/>
                <a:ea typeface="Calibri" panose="020F0502020204030204" pitchFamily="34" charset="0"/>
                <a:cs typeface="Times New Roman" panose="02020603050405020304" pitchFamily="18" charset="0"/>
              </a:rPr>
              <a:t>1 (called a mark): Transmitted signal -5 to -15 V</a:t>
            </a:r>
            <a:r>
              <a:rPr lang="en-US" sz="2400" baseline="-25000" dirty="0">
                <a:latin typeface="Calibri" panose="020F0502020204030204" pitchFamily="34" charset="0"/>
                <a:ea typeface="Calibri" panose="020F0502020204030204" pitchFamily="34" charset="0"/>
                <a:cs typeface="Times New Roman" panose="02020603050405020304" pitchFamily="18" charset="0"/>
              </a:rPr>
              <a:t>DC</a:t>
            </a:r>
            <a:r>
              <a:rPr lang="en-US" sz="2400" dirty="0">
                <a:latin typeface="Calibri" panose="020F0502020204030204" pitchFamily="34" charset="0"/>
                <a:ea typeface="Calibri" panose="020F0502020204030204" pitchFamily="34" charset="0"/>
                <a:cs typeface="Times New Roman" panose="02020603050405020304" pitchFamily="18" charset="0"/>
              </a:rPr>
              <a:t>, Received Signal: -3 to -13 V</a:t>
            </a:r>
            <a:r>
              <a:rPr lang="en-US" sz="2400" baseline="-25000" dirty="0">
                <a:latin typeface="Calibri" panose="020F0502020204030204" pitchFamily="34" charset="0"/>
                <a:ea typeface="Calibri" panose="020F0502020204030204" pitchFamily="34" charset="0"/>
                <a:cs typeface="Times New Roman" panose="02020603050405020304" pitchFamily="18" charset="0"/>
              </a:rPr>
              <a:t>DC</a:t>
            </a:r>
            <a:endParaRPr lang="en-US" sz="2400" dirty="0"/>
          </a:p>
        </p:txBody>
      </p:sp>
      <p:sp>
        <p:nvSpPr>
          <p:cNvPr id="7" name="Rectangle 6"/>
          <p:cNvSpPr/>
          <p:nvPr/>
        </p:nvSpPr>
        <p:spPr>
          <a:xfrm>
            <a:off x="254323" y="5461205"/>
            <a:ext cx="11896907" cy="769441"/>
          </a:xfrm>
          <a:prstGeom prst="rect">
            <a:avLst/>
          </a:prstGeom>
        </p:spPr>
        <p:txBody>
          <a:bodyPr wrap="square">
            <a:spAutoFit/>
          </a:bodyPr>
          <a:lstStyle/>
          <a:p>
            <a:r>
              <a:rPr lang="en-US" sz="2200" dirty="0">
                <a:latin typeface="Calibri" panose="020F0502020204030204" pitchFamily="34" charset="0"/>
                <a:ea typeface="Calibri" panose="020F0502020204030204" pitchFamily="34" charset="0"/>
                <a:cs typeface="Times New Roman" panose="02020603050405020304" pitchFamily="18" charset="0"/>
              </a:rPr>
              <a:t>In addition to the </a:t>
            </a:r>
            <a:r>
              <a:rPr lang="en-US" sz="2200" b="1" dirty="0">
                <a:latin typeface="Calibri" panose="020F0502020204030204" pitchFamily="34" charset="0"/>
                <a:ea typeface="Calibri" panose="020F0502020204030204" pitchFamily="34" charset="0"/>
                <a:cs typeface="Times New Roman" panose="02020603050405020304" pitchFamily="18" charset="0"/>
              </a:rPr>
              <a:t>start and stop signaling </a:t>
            </a:r>
            <a:r>
              <a:rPr lang="en-US" sz="2200" b="1" dirty="0" smtClean="0">
                <a:latin typeface="Calibri" panose="020F0502020204030204" pitchFamily="34" charset="0"/>
                <a:ea typeface="Calibri" panose="020F0502020204030204" pitchFamily="34" charset="0"/>
                <a:cs typeface="Times New Roman" panose="02020603050405020304" pitchFamily="18" charset="0"/>
              </a:rPr>
              <a:t>bits</a:t>
            </a:r>
            <a:r>
              <a:rPr lang="en-US" sz="2200" dirty="0" smtClean="0">
                <a:latin typeface="Calibri" panose="020F0502020204030204" pitchFamily="34" charset="0"/>
                <a:ea typeface="Calibri" panose="020F0502020204030204" pitchFamily="34" charset="0"/>
                <a:cs typeface="Times New Roman" panose="02020603050405020304" pitchFamily="18" charset="0"/>
              </a:rPr>
              <a:t>, </a:t>
            </a:r>
            <a:r>
              <a:rPr lang="en-US" sz="2200" dirty="0">
                <a:latin typeface="Calibri" panose="020F0502020204030204" pitchFamily="34" charset="0"/>
                <a:ea typeface="Calibri" panose="020F0502020204030204" pitchFamily="34" charset="0"/>
                <a:cs typeface="Times New Roman" panose="02020603050405020304" pitchFamily="18" charset="0"/>
              </a:rPr>
              <a:t>a </a:t>
            </a:r>
            <a:r>
              <a:rPr lang="en-US" sz="2200" b="1" dirty="0">
                <a:latin typeface="Calibri" panose="020F0502020204030204" pitchFamily="34" charset="0"/>
                <a:ea typeface="Calibri" panose="020F0502020204030204" pitchFamily="34" charset="0"/>
                <a:cs typeface="Times New Roman" panose="02020603050405020304" pitchFamily="18" charset="0"/>
              </a:rPr>
              <a:t>parity bit</a:t>
            </a:r>
            <a:r>
              <a:rPr lang="en-US" sz="2200" dirty="0">
                <a:latin typeface="Calibri" panose="020F0502020204030204" pitchFamily="34" charset="0"/>
                <a:ea typeface="Calibri" panose="020F0502020204030204" pitchFamily="34" charset="0"/>
                <a:cs typeface="Times New Roman" panose="02020603050405020304" pitchFamily="18" charset="0"/>
              </a:rPr>
              <a:t> that is frequently added to the RS-232 bit stream. Parity is a rudimentary form of error checking that is frequently used in </a:t>
            </a:r>
            <a:r>
              <a:rPr lang="en-US" sz="2200" dirty="0" smtClean="0">
                <a:latin typeface="Calibri" panose="020F0502020204030204" pitchFamily="34" charset="0"/>
                <a:ea typeface="Calibri" panose="020F0502020204030204" pitchFamily="34" charset="0"/>
                <a:cs typeface="Times New Roman" panose="02020603050405020304" pitchFamily="18" charset="0"/>
              </a:rPr>
              <a:t>RS-232.</a:t>
            </a:r>
            <a:endParaRPr lang="en-US" sz="2200" dirty="0"/>
          </a:p>
        </p:txBody>
      </p:sp>
    </p:spTree>
    <p:extLst>
      <p:ext uri="{BB962C8B-B14F-4D97-AF65-F5344CB8AC3E}">
        <p14:creationId xmlns:p14="http://schemas.microsoft.com/office/powerpoint/2010/main" val="2887378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5340" y="236992"/>
            <a:ext cx="11235375" cy="2541153"/>
          </a:xfrm>
        </p:spPr>
        <p:txBody>
          <a:bodyPr>
            <a:normAutofit/>
          </a:bodyPr>
          <a:lstStyle/>
          <a:p>
            <a:r>
              <a:rPr lang="en-US" sz="2800" b="1" i="1" dirty="0"/>
              <a:t>Example 7.1)</a:t>
            </a:r>
            <a:r>
              <a:rPr lang="en-US" sz="2800" i="1" dirty="0"/>
              <a:t> If there are 8 data bits, 1 start bit, 2 stop bits, and 1 parity bit then each time 8 bits of data (i.e. 1 byte) were transmitted how much longer would it take? This can also be called the %overhead.</a:t>
            </a:r>
            <a:endParaRPr lang="en-US" sz="2800" dirty="0"/>
          </a:p>
        </p:txBody>
      </p:sp>
      <p:sp>
        <p:nvSpPr>
          <p:cNvPr id="5" name="Rectangle 4"/>
          <p:cNvSpPr/>
          <p:nvPr/>
        </p:nvSpPr>
        <p:spPr>
          <a:xfrm>
            <a:off x="722201" y="2831997"/>
            <a:ext cx="10850492" cy="1384353"/>
          </a:xfrm>
          <a:prstGeom prst="rect">
            <a:avLst/>
          </a:prstGeom>
        </p:spPr>
        <p:txBody>
          <a:bodyPr wrap="square">
            <a:spAutoFit/>
          </a:bodyPr>
          <a:lstStyle/>
          <a:p>
            <a:pPr>
              <a:lnSpc>
                <a:spcPct val="107000"/>
              </a:lnSpc>
              <a:spcAft>
                <a:spcPts val="800"/>
              </a:spcAft>
            </a:pPr>
            <a:r>
              <a:rPr lang="en-US" sz="22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Solution)</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The overhead includes 1 start bit, 2 stop bits, and 1 parity bit </a:t>
            </a:r>
            <a:r>
              <a:rPr lang="en-US" sz="2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2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4 bits of overhead</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12 bits are transmitted instead of 8 so the transmission </a:t>
            </a:r>
            <a:r>
              <a:rPr lang="en-US" sz="2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time increases by:</a:t>
            </a:r>
          </a:p>
          <a:p>
            <a:pPr>
              <a:lnSpc>
                <a:spcPct val="107000"/>
              </a:lnSpc>
              <a:spcAft>
                <a:spcPts val="800"/>
              </a:spcAft>
            </a:pPr>
            <a:r>
              <a:rPr lang="en-US" sz="2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(12-8)/8 = 50%. </a:t>
            </a:r>
            <a:r>
              <a:rPr lang="en-US" sz="2200" b="1" u="sng"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%overhead = 50%</a:t>
            </a:r>
            <a:r>
              <a:rPr lang="en-US" sz="2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59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4642" y="111715"/>
            <a:ext cx="6523108" cy="785445"/>
          </a:xfrm>
        </p:spPr>
        <p:txBody>
          <a:bodyPr>
            <a:normAutofit/>
          </a:bodyPr>
          <a:lstStyle/>
          <a:p>
            <a:pPr algn="ctr"/>
            <a:r>
              <a:rPr lang="en-US" dirty="0" smtClean="0"/>
              <a:t>Transmission Speed (Baud) </a:t>
            </a:r>
            <a:endParaRPr lang="en-US" b="1" u="sng" dirty="0"/>
          </a:p>
        </p:txBody>
      </p:sp>
      <p:sp>
        <p:nvSpPr>
          <p:cNvPr id="5" name="Rectangle 4"/>
          <p:cNvSpPr/>
          <p:nvPr/>
        </p:nvSpPr>
        <p:spPr>
          <a:xfrm>
            <a:off x="0" y="0"/>
            <a:ext cx="5618416" cy="1887696"/>
          </a:xfrm>
          <a:prstGeom prst="rect">
            <a:avLst/>
          </a:prstGeom>
          <a:solidFill>
            <a:schemeClr val="bg1">
              <a:lumMod val="85000"/>
            </a:schemeClr>
          </a:solidFill>
        </p:spPr>
        <p:txBody>
          <a:bodyPr wrap="square">
            <a:spAutoFit/>
          </a:bodyPr>
          <a:lstStyle/>
          <a:p>
            <a:pPr marR="0" lvl="0">
              <a:lnSpc>
                <a:spcPct val="107000"/>
              </a:lnSpc>
              <a:spcBef>
                <a:spcPts val="0"/>
              </a:spcBef>
              <a:spcAft>
                <a:spcPts val="0"/>
              </a:spcAft>
            </a:pPr>
            <a:r>
              <a:rPr lang="en-US" sz="2200" dirty="0" smtClean="0">
                <a:solidFill>
                  <a:srgbClr val="212121"/>
                </a:solidFill>
                <a:latin typeface="Calibri" panose="020F0502020204030204" pitchFamily="34" charset="0"/>
                <a:ea typeface="Times New Roman" panose="02020603050405020304" pitchFamily="18" charset="0"/>
                <a:cs typeface="Calibri" panose="020F0502020204030204" pitchFamily="34" charset="0"/>
              </a:rPr>
              <a:t>Note: When transmitting a file</a:t>
            </a:r>
          </a:p>
          <a:p>
            <a:pPr marL="342900" marR="0" lvl="0" indent="-342900">
              <a:lnSpc>
                <a:spcPct val="107000"/>
              </a:lnSpc>
              <a:spcBef>
                <a:spcPts val="0"/>
              </a:spcBef>
              <a:spcAft>
                <a:spcPts val="0"/>
              </a:spcAft>
              <a:buFont typeface="Symbol" panose="05050102010706020507" pitchFamily="18" charset="2"/>
              <a:buChar char=""/>
            </a:pPr>
            <a:r>
              <a:rPr lang="en-US" sz="2200" dirty="0" smtClean="0">
                <a:solidFill>
                  <a:srgbClr val="212121"/>
                </a:solidFill>
                <a:latin typeface="Calibri" panose="020F0502020204030204" pitchFamily="34" charset="0"/>
                <a:ea typeface="Times New Roman" panose="02020603050405020304" pitchFamily="18" charset="0"/>
                <a:cs typeface="Calibri" panose="020F0502020204030204" pitchFamily="34" charset="0"/>
              </a:rPr>
              <a:t>1 </a:t>
            </a:r>
            <a:r>
              <a:rPr lang="en-US" sz="2200" dirty="0">
                <a:solidFill>
                  <a:srgbClr val="212121"/>
                </a:solidFill>
                <a:latin typeface="Calibri" panose="020F0502020204030204" pitchFamily="34" charset="0"/>
                <a:ea typeface="Times New Roman" panose="02020603050405020304" pitchFamily="18" charset="0"/>
                <a:cs typeface="Calibri" panose="020F0502020204030204" pitchFamily="34" charset="0"/>
              </a:rPr>
              <a:t>kB = 2e10 Bytes = 1,024 Bytes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200" dirty="0">
                <a:solidFill>
                  <a:srgbClr val="212121"/>
                </a:solidFill>
                <a:latin typeface="Calibri" panose="020F0502020204030204" pitchFamily="34" charset="0"/>
                <a:ea typeface="Times New Roman" panose="02020603050405020304" pitchFamily="18" charset="0"/>
                <a:cs typeface="Calibri" panose="020F0502020204030204" pitchFamily="34" charset="0"/>
              </a:rPr>
              <a:t>1 MB = 2e20 Bytes = 1,048,576 Bytes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200" dirty="0">
                <a:solidFill>
                  <a:srgbClr val="212121"/>
                </a:solidFill>
                <a:latin typeface="Calibri" panose="020F0502020204030204" pitchFamily="34" charset="0"/>
                <a:ea typeface="Times New Roman" panose="02020603050405020304" pitchFamily="18" charset="0"/>
                <a:cs typeface="Calibri" panose="020F0502020204030204" pitchFamily="34" charset="0"/>
              </a:rPr>
              <a:t>1 GB = 2e30 Bytes = 1,073,741,824 Bytes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200" dirty="0">
                <a:solidFill>
                  <a:srgbClr val="212121"/>
                </a:solidFill>
                <a:latin typeface="Calibri" panose="020F0502020204030204" pitchFamily="34" charset="0"/>
                <a:ea typeface="Times New Roman" panose="02020603050405020304" pitchFamily="18" charset="0"/>
                <a:cs typeface="Calibri" panose="020F0502020204030204" pitchFamily="34" charset="0"/>
              </a:rPr>
              <a:t>1 TB = 2e40 Bytes = 1,099,511,627,776 Bytes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635810" y="1930524"/>
            <a:ext cx="10873788" cy="2509661"/>
          </a:xfrm>
          <a:prstGeom prst="rect">
            <a:avLst/>
          </a:prstGeom>
        </p:spPr>
        <p:txBody>
          <a:bodyPr wrap="square">
            <a:spAutoFit/>
          </a:bodyPr>
          <a:lstStyle/>
          <a:p>
            <a:pPr>
              <a:lnSpc>
                <a:spcPct val="107000"/>
              </a:lnSpc>
            </a:pPr>
            <a:r>
              <a:rPr lang="en-US" sz="2200" b="1" i="1" dirty="0">
                <a:latin typeface="Calibri" panose="020F0502020204030204" pitchFamily="34" charset="0"/>
                <a:ea typeface="Calibri" panose="020F0502020204030204" pitchFamily="34" charset="0"/>
                <a:cs typeface="Times New Roman" panose="02020603050405020304" pitchFamily="18" charset="0"/>
              </a:rPr>
              <a:t>Example 7.8)</a:t>
            </a:r>
            <a:r>
              <a:rPr lang="en-US" sz="2200" i="1" dirty="0">
                <a:solidFill>
                  <a:srgbClr val="212121"/>
                </a:solidFill>
                <a:latin typeface="Calibri" panose="020F0502020204030204" pitchFamily="34" charset="0"/>
                <a:ea typeface="Times New Roman" panose="02020603050405020304" pitchFamily="18" charset="0"/>
                <a:cs typeface="Calibri" panose="020F0502020204030204" pitchFamily="34" charset="0"/>
              </a:rPr>
              <a:t> Calculate the %overhead and The number of minutes it takes to transmit  5 MB of data using the following RS-232 communication parameters. </a:t>
            </a:r>
            <a:endParaRPr lang="en-US" sz="2200" i="1" dirty="0" smtClean="0">
              <a:solidFill>
                <a:srgbClr val="212121"/>
              </a:solidFill>
              <a:latin typeface="Calibri" panose="020F0502020204030204" pitchFamily="34" charset="0"/>
              <a:ea typeface="Times New Roman" panose="02020603050405020304" pitchFamily="18" charset="0"/>
              <a:cs typeface="Calibri" panose="020F0502020204030204" pitchFamily="34" charset="0"/>
            </a:endParaRPr>
          </a:p>
          <a:p>
            <a:pPr marL="342900" lvl="0" indent="-342900">
              <a:buFont typeface="Arial" panose="020B0604020202020204" pitchFamily="34" charset="0"/>
              <a:buChar char="•"/>
            </a:pPr>
            <a:r>
              <a:rPr lang="en-US" sz="2200" i="1" dirty="0"/>
              <a:t>Baud Rate = 115.2 </a:t>
            </a:r>
            <a:r>
              <a:rPr lang="en-US" sz="2200" i="1" dirty="0" smtClean="0"/>
              <a:t>kbps </a:t>
            </a:r>
            <a:r>
              <a:rPr lang="en-US" sz="2200" i="1" dirty="0"/>
              <a:t>or 115,200 </a:t>
            </a:r>
            <a:r>
              <a:rPr lang="en-US" sz="2200" i="1" dirty="0" smtClean="0"/>
              <a:t>bps (</a:t>
            </a:r>
            <a:r>
              <a:rPr lang="en-US" sz="2200" b="1" i="1" u="sng" dirty="0"/>
              <a:t>Note:</a:t>
            </a:r>
            <a:r>
              <a:rPr lang="en-US" sz="2200" i="1" dirty="0" smtClean="0"/>
              <a:t> 1 kbps = 1000 bps)</a:t>
            </a:r>
            <a:endParaRPr lang="en-US" sz="2200" dirty="0"/>
          </a:p>
          <a:p>
            <a:pPr marL="342900" lvl="0" indent="-342900">
              <a:buFont typeface="Arial" panose="020B0604020202020204" pitchFamily="34" charset="0"/>
              <a:buChar char="•"/>
            </a:pPr>
            <a:r>
              <a:rPr lang="en-US" sz="2200" i="1" dirty="0"/>
              <a:t>Data Bits = 5</a:t>
            </a:r>
            <a:endParaRPr lang="en-US" sz="2200" dirty="0"/>
          </a:p>
          <a:p>
            <a:pPr marL="342900" lvl="0" indent="-342900">
              <a:buFont typeface="Arial" panose="020B0604020202020204" pitchFamily="34" charset="0"/>
              <a:buChar char="•"/>
            </a:pPr>
            <a:r>
              <a:rPr lang="en-US" sz="2200" i="1" dirty="0"/>
              <a:t>Parity = odd</a:t>
            </a:r>
            <a:endParaRPr lang="en-US" sz="2200" dirty="0"/>
          </a:p>
          <a:p>
            <a:pPr marL="342900" lvl="0" indent="-342900">
              <a:buFont typeface="Arial" panose="020B0604020202020204" pitchFamily="34" charset="0"/>
              <a:buChar char="•"/>
            </a:pPr>
            <a:r>
              <a:rPr lang="en-US" sz="2200" i="1" dirty="0"/>
              <a:t>Start Bits = 1 (</a:t>
            </a:r>
            <a:r>
              <a:rPr lang="en-US" sz="2200" b="1" i="1" u="sng" dirty="0"/>
              <a:t>Note:</a:t>
            </a:r>
            <a:r>
              <a:rPr lang="en-US" sz="2200" i="1" dirty="0"/>
              <a:t> you always have 1 start bit)</a:t>
            </a:r>
            <a:endParaRPr lang="en-US" sz="2200" dirty="0"/>
          </a:p>
          <a:p>
            <a:pPr marL="342900" lvl="0" indent="-342900">
              <a:buFont typeface="Arial" panose="020B0604020202020204" pitchFamily="34" charset="0"/>
              <a:buChar char="•"/>
            </a:pPr>
            <a:r>
              <a:rPr lang="en-US" sz="2200" i="1" dirty="0"/>
              <a:t>Stop Bits = </a:t>
            </a:r>
            <a:r>
              <a:rPr lang="en-US" sz="2200" i="1" dirty="0" smtClean="0"/>
              <a:t>2</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65934" y="4507943"/>
            <a:ext cx="9677886" cy="436402"/>
          </a:xfrm>
          <a:prstGeom prst="rect">
            <a:avLst/>
          </a:prstGeom>
        </p:spPr>
        <p:txBody>
          <a:bodyPr wrap="square">
            <a:spAutoFit/>
          </a:bodyPr>
          <a:lstStyle/>
          <a:p>
            <a:pPr>
              <a:lnSpc>
                <a:spcPct val="107000"/>
              </a:lnSpc>
            </a:pPr>
            <a:r>
              <a:rPr lang="en-US" sz="2200" dirty="0">
                <a:solidFill>
                  <a:srgbClr val="FF0000"/>
                </a:solidFill>
                <a:latin typeface="Calibri" panose="020F0502020204030204" pitchFamily="34" charset="0"/>
                <a:ea typeface="Times New Roman" panose="02020603050405020304" pitchFamily="18" charset="0"/>
                <a:cs typeface="Calibri" panose="020F0502020204030204" pitchFamily="34" charset="0"/>
              </a:rPr>
              <a:t>Each data frame has 5 data bits and 4 overhead bits. </a:t>
            </a:r>
            <a:r>
              <a:rPr lang="en-US" sz="2200" dirty="0" smtClean="0">
                <a:latin typeface="Calibri" panose="020F0502020204030204" pitchFamily="34" charset="0"/>
                <a:ea typeface="Times New Roman" panose="02020603050405020304" pitchFamily="18" charset="0"/>
                <a:cs typeface="Times New Roman" panose="02020603050405020304" pitchFamily="18" charset="0"/>
                <a:sym typeface="Wingdings" panose="05000000000000000000" pitchFamily="2" charset="2"/>
              </a:rPr>
              <a:t> </a:t>
            </a:r>
            <a:r>
              <a:rPr lang="en-US" sz="2200" dirty="0" smtClean="0">
                <a:solidFill>
                  <a:srgbClr val="FF0000"/>
                </a:solidFill>
                <a:latin typeface="Calibri" panose="020F0502020204030204" pitchFamily="34" charset="0"/>
                <a:ea typeface="Times New Roman" panose="02020603050405020304" pitchFamily="18" charset="0"/>
                <a:cs typeface="Calibri" panose="020F0502020204030204" pitchFamily="34" charset="0"/>
              </a:rPr>
              <a:t>%</a:t>
            </a:r>
            <a:r>
              <a:rPr lang="en-US" sz="2200" dirty="0">
                <a:solidFill>
                  <a:srgbClr val="FF0000"/>
                </a:solidFill>
                <a:latin typeface="Calibri" panose="020F0502020204030204" pitchFamily="34" charset="0"/>
                <a:ea typeface="Times New Roman" panose="02020603050405020304" pitchFamily="18" charset="0"/>
                <a:cs typeface="Calibri" panose="020F0502020204030204" pitchFamily="34" charset="0"/>
              </a:rPr>
              <a:t>overhead = 4/5 = </a:t>
            </a:r>
            <a:r>
              <a:rPr lang="en-US" sz="2200" b="1" u="sng" dirty="0">
                <a:solidFill>
                  <a:srgbClr val="FF0000"/>
                </a:solidFill>
                <a:latin typeface="Calibri" panose="020F0502020204030204" pitchFamily="34" charset="0"/>
                <a:ea typeface="Times New Roman" panose="02020603050405020304" pitchFamily="18" charset="0"/>
                <a:cs typeface="Calibri" panose="020F0502020204030204" pitchFamily="34" charset="0"/>
              </a:rPr>
              <a:t>80%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82870" y="5550786"/>
            <a:ext cx="12158997" cy="1179169"/>
          </a:xfrm>
          <a:prstGeom prst="rect">
            <a:avLst/>
          </a:prstGeom>
        </p:spPr>
        <p:txBody>
          <a:bodyPr wrap="square">
            <a:spAutoFit/>
          </a:bodyPr>
          <a:lstStyle/>
          <a:p>
            <a:pPr>
              <a:lnSpc>
                <a:spcPct val="107000"/>
              </a:lnSpc>
            </a:pPr>
            <a:r>
              <a:rPr lang="en-US" sz="2200" dirty="0" smtClean="0">
                <a:latin typeface="Calibri" panose="020F0502020204030204" pitchFamily="34" charset="0"/>
                <a:ea typeface="Times New Roman" panose="02020603050405020304" pitchFamily="18" charset="0"/>
                <a:cs typeface="Calibri" panose="020F0502020204030204" pitchFamily="34" charset="0"/>
              </a:rPr>
              <a:t>Taking </a:t>
            </a:r>
            <a:r>
              <a:rPr lang="en-US" sz="2200" dirty="0">
                <a:latin typeface="Calibri" panose="020F0502020204030204" pitchFamily="34" charset="0"/>
                <a:ea typeface="Times New Roman" panose="02020603050405020304" pitchFamily="18" charset="0"/>
                <a:cs typeface="Calibri" panose="020F0502020204030204" pitchFamily="34" charset="0"/>
              </a:rPr>
              <a:t>into account the overhead bits the total number of bits to be transmitted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200" dirty="0">
                <a:solidFill>
                  <a:srgbClr val="FF0000"/>
                </a:solidFill>
                <a:latin typeface="Calibri" panose="020F0502020204030204" pitchFamily="34" charset="0"/>
                <a:ea typeface="Times New Roman" panose="02020603050405020304" pitchFamily="18" charset="0"/>
                <a:cs typeface="Calibri" panose="020F0502020204030204" pitchFamily="34" charset="0"/>
              </a:rPr>
              <a:t>Total bits = 41,943,040 bits * (1 + %overhead) = 41,943,040 bits * 1.8 =  </a:t>
            </a:r>
            <a:r>
              <a:rPr lang="en-US" sz="2200" b="1" u="sng" dirty="0">
                <a:solidFill>
                  <a:srgbClr val="FF0000"/>
                </a:solidFill>
                <a:latin typeface="Calibri" panose="020F0502020204030204" pitchFamily="34" charset="0"/>
                <a:ea typeface="Times New Roman" panose="02020603050405020304" pitchFamily="18" charset="0"/>
                <a:cs typeface="Calibri" panose="020F0502020204030204" pitchFamily="34" charset="0"/>
              </a:rPr>
              <a:t>75,497,472 bits</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2200" dirty="0">
                <a:solidFill>
                  <a:srgbClr val="FF0000"/>
                </a:solidFill>
                <a:latin typeface="Calibri" panose="020F0502020204030204" pitchFamily="34" charset="0"/>
                <a:ea typeface="Times New Roman" panose="02020603050405020304" pitchFamily="18" charset="0"/>
                <a:cs typeface="Calibri" panose="020F0502020204030204" pitchFamily="34" charset="0"/>
              </a:rPr>
              <a:t>Total time = 75,497,472 bits/115,200 bits per second = 655.36 seconds = 655.36/60 = </a:t>
            </a:r>
            <a:r>
              <a:rPr lang="en-US" sz="2200" b="1" u="sng" dirty="0">
                <a:solidFill>
                  <a:srgbClr val="FF0000"/>
                </a:solidFill>
                <a:latin typeface="Calibri" panose="020F0502020204030204" pitchFamily="34" charset="0"/>
                <a:ea typeface="Times New Roman" panose="02020603050405020304" pitchFamily="18" charset="0"/>
                <a:cs typeface="Calibri" panose="020F0502020204030204" pitchFamily="34" charset="0"/>
              </a:rPr>
              <a:t>10.92 </a:t>
            </a:r>
            <a:r>
              <a:rPr lang="en-US" sz="2200" b="1" u="sng" dirty="0" smtClean="0">
                <a:solidFill>
                  <a:srgbClr val="FF0000"/>
                </a:solidFill>
                <a:latin typeface="Calibri" panose="020F0502020204030204" pitchFamily="34" charset="0"/>
                <a:ea typeface="Times New Roman" panose="02020603050405020304" pitchFamily="18" charset="0"/>
                <a:cs typeface="Calibri" panose="020F0502020204030204" pitchFamily="34" charset="0"/>
              </a:rPr>
              <a:t>minutes</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p:cNvSpPr/>
          <p:nvPr/>
        </p:nvSpPr>
        <p:spPr>
          <a:xfrm>
            <a:off x="265934" y="5010419"/>
            <a:ext cx="10848552" cy="438582"/>
          </a:xfrm>
          <a:prstGeom prst="rect">
            <a:avLst/>
          </a:prstGeom>
        </p:spPr>
        <p:txBody>
          <a:bodyPr wrap="square">
            <a:spAutoFit/>
          </a:bodyPr>
          <a:lstStyle/>
          <a:p>
            <a:pPr>
              <a:lnSpc>
                <a:spcPct val="107000"/>
              </a:lnSpc>
            </a:pPr>
            <a:r>
              <a:rPr lang="en-US" sz="2200" dirty="0">
                <a:solidFill>
                  <a:srgbClr val="FF0000"/>
                </a:solidFill>
                <a:latin typeface="Calibri" panose="020F0502020204030204" pitchFamily="34" charset="0"/>
                <a:ea typeface="Times New Roman" panose="02020603050405020304" pitchFamily="18" charset="0"/>
                <a:cs typeface="Calibri" panose="020F0502020204030204" pitchFamily="34" charset="0"/>
              </a:rPr>
              <a:t>Total number of data bits = 5MB*(2e20 Bytes/MB)*(8 Bits/Byte) = </a:t>
            </a:r>
            <a:r>
              <a:rPr lang="en-US" sz="2200" b="1" u="sng" dirty="0">
                <a:solidFill>
                  <a:srgbClr val="FF0000"/>
                </a:solidFill>
                <a:latin typeface="Calibri" panose="020F0502020204030204" pitchFamily="34" charset="0"/>
                <a:ea typeface="Times New Roman" panose="02020603050405020304" pitchFamily="18" charset="0"/>
                <a:cs typeface="Calibri" panose="020F0502020204030204" pitchFamily="34" charset="0"/>
              </a:rPr>
              <a:t>41,943,040 bits</a:t>
            </a:r>
            <a:endParaRPr lang="en-US" sz="2200" b="1" u="sng"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4303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69" y="135012"/>
            <a:ext cx="12003919" cy="785445"/>
          </a:xfrm>
        </p:spPr>
        <p:txBody>
          <a:bodyPr>
            <a:normAutofit/>
          </a:bodyPr>
          <a:lstStyle/>
          <a:p>
            <a:pPr algn="ctr"/>
            <a:r>
              <a:rPr lang="en-US" dirty="0" smtClean="0"/>
              <a:t>Parity</a:t>
            </a:r>
            <a:endParaRPr lang="en-US" dirty="0"/>
          </a:p>
        </p:txBody>
      </p:sp>
      <p:sp>
        <p:nvSpPr>
          <p:cNvPr id="5" name="Rectangle 4"/>
          <p:cNvSpPr/>
          <p:nvPr/>
        </p:nvSpPr>
        <p:spPr>
          <a:xfrm>
            <a:off x="642604" y="1112066"/>
            <a:ext cx="10283602" cy="816890"/>
          </a:xfrm>
          <a:prstGeom prst="rect">
            <a:avLst/>
          </a:prstGeom>
        </p:spPr>
        <p:txBody>
          <a:bodyPr wrap="square">
            <a:spAutoFit/>
          </a:bodyPr>
          <a:lstStyle/>
          <a:p>
            <a:pPr>
              <a:lnSpc>
                <a:spcPct val="107000"/>
              </a:lnSpc>
              <a:spcAft>
                <a:spcPts val="800"/>
              </a:spcAft>
            </a:pPr>
            <a:r>
              <a:rPr lang="en-US" sz="2200" dirty="0">
                <a:latin typeface="Calibri" panose="020F0502020204030204" pitchFamily="34" charset="0"/>
                <a:ea typeface="Calibri" panose="020F0502020204030204" pitchFamily="34" charset="0"/>
                <a:cs typeface="Times New Roman" panose="02020603050405020304" pitchFamily="18" charset="0"/>
              </a:rPr>
              <a:t>If a parity bit is allocated and used for error checking, then either odd or even parity is used to set the parity bit: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448464" y="2184390"/>
            <a:ext cx="11345550" cy="816890"/>
          </a:xfrm>
          <a:prstGeom prst="rect">
            <a:avLst/>
          </a:prstGeom>
          <a:solidFill>
            <a:schemeClr val="bg1">
              <a:lumMod val="85000"/>
            </a:schemeClr>
          </a:solidFill>
          <a:ln>
            <a:solidFill>
              <a:schemeClr val="tx1"/>
            </a:solidFill>
          </a:ln>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200" b="1" dirty="0">
                <a:latin typeface="Calibri" panose="020F0502020204030204" pitchFamily="34" charset="0"/>
                <a:ea typeface="Calibri" panose="020F0502020204030204" pitchFamily="34" charset="0"/>
                <a:cs typeface="Times New Roman" panose="02020603050405020304" pitchFamily="18" charset="0"/>
              </a:rPr>
              <a:t>Odd</a:t>
            </a:r>
            <a:r>
              <a:rPr lang="en-US" sz="2200" dirty="0">
                <a:latin typeface="Calibri" panose="020F0502020204030204" pitchFamily="34" charset="0"/>
                <a:ea typeface="Calibri" panose="020F0502020204030204" pitchFamily="34" charset="0"/>
                <a:cs typeface="Times New Roman" panose="02020603050405020304" pitchFamily="18" charset="0"/>
              </a:rPr>
              <a:t> – The parity bit is set so that the </a:t>
            </a:r>
            <a:r>
              <a:rPr lang="en-US" sz="2200" u="sng" dirty="0">
                <a:latin typeface="Calibri" panose="020F0502020204030204" pitchFamily="34" charset="0"/>
                <a:ea typeface="Calibri" panose="020F0502020204030204" pitchFamily="34" charset="0"/>
                <a:cs typeface="Times New Roman" panose="02020603050405020304" pitchFamily="18" charset="0"/>
              </a:rPr>
              <a:t>total number of ones</a:t>
            </a:r>
            <a:r>
              <a:rPr lang="en-US" sz="2200" dirty="0">
                <a:latin typeface="Calibri" panose="020F0502020204030204" pitchFamily="34" charset="0"/>
                <a:ea typeface="Calibri" panose="020F0502020204030204" pitchFamily="34" charset="0"/>
                <a:cs typeface="Times New Roman" panose="02020603050405020304" pitchFamily="18" charset="0"/>
              </a:rPr>
              <a:t> in the data bits &amp; parity bit is </a:t>
            </a:r>
            <a:r>
              <a:rPr lang="en-US" sz="2200" u="sng" dirty="0">
                <a:latin typeface="Calibri" panose="020F0502020204030204" pitchFamily="34" charset="0"/>
                <a:ea typeface="Calibri" panose="020F0502020204030204" pitchFamily="34" charset="0"/>
                <a:cs typeface="Times New Roman" panose="02020603050405020304" pitchFamily="18" charset="0"/>
              </a:rPr>
              <a:t>odd</a:t>
            </a:r>
            <a:r>
              <a:rPr lang="en-US" sz="2200" dirty="0">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Symbol" panose="05050102010706020507" pitchFamily="18" charset="2"/>
              <a:buChar char=""/>
            </a:pPr>
            <a:r>
              <a:rPr lang="en-US" sz="2200" b="1" dirty="0">
                <a:latin typeface="Calibri" panose="020F0502020204030204" pitchFamily="34" charset="0"/>
                <a:ea typeface="Calibri" panose="020F0502020204030204" pitchFamily="34" charset="0"/>
                <a:cs typeface="Times New Roman" panose="02020603050405020304" pitchFamily="18" charset="0"/>
              </a:rPr>
              <a:t>Even</a:t>
            </a:r>
            <a:r>
              <a:rPr lang="en-US" sz="2200" dirty="0">
                <a:latin typeface="Calibri" panose="020F0502020204030204" pitchFamily="34" charset="0"/>
                <a:ea typeface="Calibri" panose="020F0502020204030204" pitchFamily="34" charset="0"/>
                <a:cs typeface="Times New Roman" panose="02020603050405020304" pitchFamily="18" charset="0"/>
              </a:rPr>
              <a:t> – The parity bit is set so that the </a:t>
            </a:r>
            <a:r>
              <a:rPr lang="en-US" sz="2200" u="sng" dirty="0">
                <a:latin typeface="Calibri" panose="020F0502020204030204" pitchFamily="34" charset="0"/>
                <a:ea typeface="Calibri" panose="020F0502020204030204" pitchFamily="34" charset="0"/>
                <a:cs typeface="Times New Roman" panose="02020603050405020304" pitchFamily="18" charset="0"/>
              </a:rPr>
              <a:t>total number of ones</a:t>
            </a:r>
            <a:r>
              <a:rPr lang="en-US" sz="2200" dirty="0">
                <a:latin typeface="Calibri" panose="020F0502020204030204" pitchFamily="34" charset="0"/>
                <a:ea typeface="Calibri" panose="020F0502020204030204" pitchFamily="34" charset="0"/>
                <a:cs typeface="Times New Roman" panose="02020603050405020304" pitchFamily="18" charset="0"/>
              </a:rPr>
              <a:t> in the data bits &amp; parity bit is </a:t>
            </a:r>
            <a:r>
              <a:rPr lang="en-US" sz="2200" u="sng" dirty="0">
                <a:latin typeface="Calibri" panose="020F0502020204030204" pitchFamily="34" charset="0"/>
                <a:ea typeface="Calibri" panose="020F0502020204030204" pitchFamily="34" charset="0"/>
                <a:cs typeface="Times New Roman" panose="02020603050405020304" pitchFamily="18" charset="0"/>
              </a:rPr>
              <a:t>even</a:t>
            </a:r>
            <a:r>
              <a:rPr lang="en-US" sz="2200" dirty="0">
                <a:latin typeface="Calibri" panose="020F0502020204030204" pitchFamily="34" charset="0"/>
                <a:ea typeface="Calibri" panose="020F0502020204030204" pitchFamily="34" charset="0"/>
                <a:cs typeface="Times New Roman" panose="02020603050405020304" pitchFamily="18" charset="0"/>
              </a:rPr>
              <a: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448464" y="3658584"/>
            <a:ext cx="10143821" cy="816890"/>
          </a:xfrm>
          <a:prstGeom prst="rect">
            <a:avLst/>
          </a:prstGeom>
        </p:spPr>
        <p:txBody>
          <a:bodyPr wrap="square">
            <a:spAutoFit/>
          </a:bodyPr>
          <a:lstStyle/>
          <a:p>
            <a:pPr>
              <a:lnSpc>
                <a:spcPct val="107000"/>
              </a:lnSpc>
              <a:spcAft>
                <a:spcPts val="800"/>
              </a:spcAft>
            </a:pPr>
            <a:r>
              <a:rPr lang="en-US" sz="2200" dirty="0">
                <a:latin typeface="Calibri" panose="020F0502020204030204" pitchFamily="34" charset="0"/>
                <a:ea typeface="Calibri" panose="020F0502020204030204" pitchFamily="34" charset="0"/>
                <a:cs typeface="Times New Roman" panose="02020603050405020304" pitchFamily="18" charset="0"/>
              </a:rPr>
              <a:t>If a parity bit is allocated, but </a:t>
            </a:r>
            <a:r>
              <a:rPr lang="en-US" sz="2200" b="1" u="sng" dirty="0">
                <a:latin typeface="Calibri" panose="020F0502020204030204" pitchFamily="34" charset="0"/>
                <a:ea typeface="Calibri" panose="020F0502020204030204" pitchFamily="34" charset="0"/>
                <a:cs typeface="Times New Roman" panose="02020603050405020304" pitchFamily="18" charset="0"/>
              </a:rPr>
              <a:t>NOT used for error checking</a:t>
            </a:r>
            <a:r>
              <a:rPr lang="en-US" sz="2200" dirty="0">
                <a:latin typeface="Calibri" panose="020F0502020204030204" pitchFamily="34" charset="0"/>
                <a:ea typeface="Calibri" panose="020F0502020204030204" pitchFamily="34" charset="0"/>
                <a:cs typeface="Times New Roman" panose="02020603050405020304" pitchFamily="18" charset="0"/>
              </a:rPr>
              <a:t>, then either mark or space is used to set the parity bit:</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448464" y="4823739"/>
            <a:ext cx="5245667" cy="816890"/>
          </a:xfrm>
          <a:prstGeom prst="rect">
            <a:avLst/>
          </a:prstGeom>
          <a:solidFill>
            <a:schemeClr val="bg1">
              <a:lumMod val="85000"/>
            </a:schemeClr>
          </a:solidFill>
          <a:ln>
            <a:solidFill>
              <a:schemeClr val="tx1"/>
            </a:solidFill>
          </a:ln>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200" b="1" dirty="0">
                <a:latin typeface="Calibri" panose="020F0502020204030204" pitchFamily="34" charset="0"/>
                <a:ea typeface="Calibri" panose="020F0502020204030204" pitchFamily="34" charset="0"/>
                <a:cs typeface="Times New Roman" panose="02020603050405020304" pitchFamily="18" charset="0"/>
              </a:rPr>
              <a:t>Mark</a:t>
            </a:r>
            <a:r>
              <a:rPr lang="en-US" sz="2200" dirty="0">
                <a:latin typeface="Calibri" panose="020F0502020204030204" pitchFamily="34" charset="0"/>
                <a:ea typeface="Calibri" panose="020F0502020204030204" pitchFamily="34" charset="0"/>
                <a:cs typeface="Times New Roman" panose="02020603050405020304" pitchFamily="18" charset="0"/>
              </a:rPr>
              <a:t> – The parity bit is </a:t>
            </a:r>
            <a:r>
              <a:rPr lang="en-US" sz="2200" u="sng" dirty="0">
                <a:latin typeface="Calibri" panose="020F0502020204030204" pitchFamily="34" charset="0"/>
                <a:ea typeface="Calibri" panose="020F0502020204030204" pitchFamily="34" charset="0"/>
                <a:cs typeface="Times New Roman" panose="02020603050405020304" pitchFamily="18" charset="0"/>
              </a:rPr>
              <a:t>always set to 1</a:t>
            </a:r>
            <a:r>
              <a:rPr lang="en-US" sz="2200" dirty="0">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Symbol" panose="05050102010706020507" pitchFamily="18" charset="2"/>
              <a:buChar char=""/>
            </a:pPr>
            <a:r>
              <a:rPr lang="en-US" sz="2200" b="1" dirty="0">
                <a:latin typeface="Calibri" panose="020F0502020204030204" pitchFamily="34" charset="0"/>
                <a:ea typeface="Calibri" panose="020F0502020204030204" pitchFamily="34" charset="0"/>
                <a:cs typeface="Times New Roman" panose="02020603050405020304" pitchFamily="18" charset="0"/>
              </a:rPr>
              <a:t>Space</a:t>
            </a:r>
            <a:r>
              <a:rPr lang="en-US" sz="2200" dirty="0">
                <a:latin typeface="Calibri" panose="020F0502020204030204" pitchFamily="34" charset="0"/>
                <a:ea typeface="Calibri" panose="020F0502020204030204" pitchFamily="34" charset="0"/>
                <a:cs typeface="Times New Roman" panose="02020603050405020304" pitchFamily="18" charset="0"/>
              </a:rPr>
              <a:t> – The parity bit is always set to 0.</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403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7878" y="419656"/>
            <a:ext cx="11297014" cy="816890"/>
          </a:xfrm>
          <a:prstGeom prst="rect">
            <a:avLst/>
          </a:prstGeom>
          <a:solidFill>
            <a:schemeClr val="bg1">
              <a:lumMod val="85000"/>
            </a:schemeClr>
          </a:solidFill>
          <a:ln>
            <a:solidFill>
              <a:schemeClr val="tx1"/>
            </a:solidFill>
          </a:ln>
        </p:spPr>
        <p:txBody>
          <a:bodyPr wrap="square">
            <a:spAutoFit/>
          </a:bodyPr>
          <a:lstStyle/>
          <a:p>
            <a:pPr>
              <a:lnSpc>
                <a:spcPct val="107000"/>
              </a:lnSpc>
            </a:pPr>
            <a:r>
              <a:rPr lang="en-US" sz="2200" b="1" i="1" dirty="0">
                <a:latin typeface="Calibri" panose="020F0502020204030204" pitchFamily="34" charset="0"/>
                <a:ea typeface="Calibri" panose="020F0502020204030204" pitchFamily="34" charset="0"/>
                <a:cs typeface="Times New Roman" panose="02020603050405020304" pitchFamily="18" charset="0"/>
              </a:rPr>
              <a:t>Example 7.2)</a:t>
            </a:r>
            <a:r>
              <a:rPr lang="en-US" sz="2200" i="1" dirty="0">
                <a:latin typeface="Calibri" panose="020F0502020204030204" pitchFamily="34" charset="0"/>
                <a:ea typeface="Calibri" panose="020F0502020204030204" pitchFamily="34" charset="0"/>
                <a:cs typeface="Times New Roman" panose="02020603050405020304" pitchFamily="18" charset="0"/>
              </a:rPr>
              <a:t> If the following bytes of information (given in hexadecimal) are transmitted 8 bits at a time and </a:t>
            </a:r>
            <a:r>
              <a:rPr lang="en-US" sz="2200" i="1" u="sng" dirty="0">
                <a:latin typeface="Calibri" panose="020F0502020204030204" pitchFamily="34" charset="0"/>
                <a:ea typeface="Calibri" panose="020F0502020204030204" pitchFamily="34" charset="0"/>
                <a:cs typeface="Times New Roman" panose="02020603050405020304" pitchFamily="18" charset="0"/>
              </a:rPr>
              <a:t>odd parity</a:t>
            </a:r>
            <a:r>
              <a:rPr lang="en-US" sz="2200" i="1" dirty="0">
                <a:latin typeface="Calibri" panose="020F0502020204030204" pitchFamily="34" charset="0"/>
                <a:ea typeface="Calibri" panose="020F0502020204030204" pitchFamily="34" charset="0"/>
                <a:cs typeface="Times New Roman" panose="02020603050405020304" pitchFamily="18" charset="0"/>
              </a:rPr>
              <a:t> is used, determine the value of the parity bit for each byte. Data </a:t>
            </a:r>
            <a:r>
              <a:rPr lang="en-US" sz="2200" i="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200" i="1" dirty="0">
                <a:latin typeface="Calibri" panose="020F0502020204030204" pitchFamily="34" charset="0"/>
                <a:ea typeface="Calibri" panose="020F0502020204030204" pitchFamily="34" charset="0"/>
                <a:cs typeface="Times New Roman" panose="02020603050405020304" pitchFamily="18" charset="0"/>
              </a:rPr>
              <a:t> E3 9A</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232968" y="1614289"/>
            <a:ext cx="11572693" cy="1541448"/>
          </a:xfrm>
          <a:prstGeom prst="rect">
            <a:avLst/>
          </a:prstGeom>
        </p:spPr>
        <p:txBody>
          <a:bodyPr wrap="square">
            <a:spAutoFit/>
          </a:bodyPr>
          <a:lstStyle/>
          <a:p>
            <a:pPr>
              <a:lnSpc>
                <a:spcPct val="107000"/>
              </a:lnSpc>
            </a:pP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Solution)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E3 = 1110 0011 </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There are 5 ones in E3. Since it is already an odd number, the </a:t>
            </a:r>
            <a:r>
              <a:rPr lang="en-US" sz="2200" b="1"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parity bit is 0</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9A = 1001 1010 </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There are 4 ones in 9A. Since it is an even number of ones, the </a:t>
            </a:r>
            <a:r>
              <a:rPr lang="en-US" sz="2200" b="1"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parity bit is 1</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to make it an odd number of ones.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p:cNvSpPr/>
          <p:nvPr/>
        </p:nvSpPr>
        <p:spPr>
          <a:xfrm>
            <a:off x="427108" y="3628792"/>
            <a:ext cx="11297014" cy="816890"/>
          </a:xfrm>
          <a:prstGeom prst="rect">
            <a:avLst/>
          </a:prstGeom>
          <a:solidFill>
            <a:schemeClr val="bg1">
              <a:lumMod val="85000"/>
            </a:schemeClr>
          </a:solidFill>
          <a:ln>
            <a:solidFill>
              <a:schemeClr val="tx1"/>
            </a:solidFill>
          </a:ln>
        </p:spPr>
        <p:txBody>
          <a:bodyPr wrap="square">
            <a:spAutoFit/>
          </a:bodyPr>
          <a:lstStyle/>
          <a:p>
            <a:pPr>
              <a:lnSpc>
                <a:spcPct val="107000"/>
              </a:lnSpc>
            </a:pPr>
            <a:r>
              <a:rPr lang="en-US" sz="2200" b="1" i="1" dirty="0">
                <a:latin typeface="Calibri" panose="020F0502020204030204" pitchFamily="34" charset="0"/>
                <a:ea typeface="Calibri" panose="020F0502020204030204" pitchFamily="34" charset="0"/>
                <a:cs typeface="Times New Roman" panose="02020603050405020304" pitchFamily="18" charset="0"/>
              </a:rPr>
              <a:t>Example 7.3)</a:t>
            </a:r>
            <a:r>
              <a:rPr lang="en-US" sz="2200" i="1" dirty="0">
                <a:latin typeface="Calibri" panose="020F0502020204030204" pitchFamily="34" charset="0"/>
                <a:ea typeface="Calibri" panose="020F0502020204030204" pitchFamily="34" charset="0"/>
                <a:cs typeface="Times New Roman" panose="02020603050405020304" pitchFamily="18" charset="0"/>
              </a:rPr>
              <a:t> If the following bytes of information (given in hexadecimal) are transmitted 8 bits at a time and </a:t>
            </a:r>
            <a:r>
              <a:rPr lang="en-US" sz="2200" i="1" u="sng" dirty="0">
                <a:latin typeface="Calibri" panose="020F0502020204030204" pitchFamily="34" charset="0"/>
                <a:ea typeface="Calibri" panose="020F0502020204030204" pitchFamily="34" charset="0"/>
                <a:cs typeface="Times New Roman" panose="02020603050405020304" pitchFamily="18" charset="0"/>
              </a:rPr>
              <a:t>even parity</a:t>
            </a:r>
            <a:r>
              <a:rPr lang="en-US" sz="2200" i="1" dirty="0">
                <a:latin typeface="Calibri" panose="020F0502020204030204" pitchFamily="34" charset="0"/>
                <a:ea typeface="Calibri" panose="020F0502020204030204" pitchFamily="34" charset="0"/>
                <a:cs typeface="Times New Roman" panose="02020603050405020304" pitchFamily="18" charset="0"/>
              </a:rPr>
              <a:t> is used, determine the value of the parity bit for each byte. Data </a:t>
            </a:r>
            <a:r>
              <a:rPr lang="en-US" sz="2200" i="1" dirty="0">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200" i="1" dirty="0">
                <a:latin typeface="Calibri" panose="020F0502020204030204" pitchFamily="34" charset="0"/>
                <a:ea typeface="Calibri" panose="020F0502020204030204" pitchFamily="34" charset="0"/>
                <a:cs typeface="Times New Roman" panose="02020603050405020304" pitchFamily="18" charset="0"/>
              </a:rPr>
              <a:t> FD 36</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232968" y="4894459"/>
            <a:ext cx="11531924" cy="1541448"/>
          </a:xfrm>
          <a:prstGeom prst="rect">
            <a:avLst/>
          </a:prstGeom>
        </p:spPr>
        <p:txBody>
          <a:bodyPr wrap="square">
            <a:spAutoFit/>
          </a:bodyPr>
          <a:lstStyle/>
          <a:p>
            <a:pPr>
              <a:lnSpc>
                <a:spcPct val="107000"/>
              </a:lnSpc>
            </a:pP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Solution)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FD = 1111 1101 </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There are 7 ones in FD. Since it is an odd number of ones, the </a:t>
            </a:r>
            <a:r>
              <a:rPr lang="en-US" sz="2200" b="1"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parity bit is 1</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to make it an even number of ones. </a:t>
            </a:r>
            <a:endParaRPr lang="en-US" sz="2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36 = 0011 0110 </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There are 4 ones in 36. Since it is already an even number, the </a:t>
            </a:r>
            <a:r>
              <a:rPr lang="en-US" sz="2200" b="1"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parity bit is 0</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8231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326" y="109204"/>
            <a:ext cx="11611521" cy="769441"/>
          </a:xfrm>
          <a:prstGeom prst="rect">
            <a:avLst/>
          </a:prstGeom>
        </p:spPr>
        <p:txBody>
          <a:bodyPr wrap="square">
            <a:spAutoFit/>
          </a:bodyPr>
          <a:lstStyle/>
          <a:p>
            <a:r>
              <a:rPr lang="en-US" sz="2200" b="1" i="1" dirty="0">
                <a:latin typeface="Calibri" panose="020F0502020204030204" pitchFamily="34" charset="0"/>
                <a:ea typeface="Calibri" panose="020F0502020204030204" pitchFamily="34" charset="0"/>
                <a:cs typeface="Times New Roman" panose="02020603050405020304" pitchFamily="18" charset="0"/>
              </a:rPr>
              <a:t>Example 7.6)</a:t>
            </a:r>
            <a:r>
              <a:rPr lang="en-US" sz="2200" i="1" dirty="0">
                <a:latin typeface="Calibri" panose="020F0502020204030204" pitchFamily="34" charset="0"/>
                <a:ea typeface="Calibri" panose="020F0502020204030204" pitchFamily="34" charset="0"/>
                <a:cs typeface="Times New Roman" panose="02020603050405020304" pitchFamily="18" charset="0"/>
              </a:rPr>
              <a:t> The ASCII character E is transmitted with RS-232 using 7 data bits, </a:t>
            </a:r>
            <a:r>
              <a:rPr lang="en-US" sz="2200" b="1" i="1" u="sng" dirty="0">
                <a:latin typeface="Calibri" panose="020F0502020204030204" pitchFamily="34" charset="0"/>
                <a:ea typeface="Calibri" panose="020F0502020204030204" pitchFamily="34" charset="0"/>
                <a:cs typeface="Times New Roman" panose="02020603050405020304" pitchFamily="18" charset="0"/>
              </a:rPr>
              <a:t>odd</a:t>
            </a:r>
            <a:r>
              <a:rPr lang="en-US" sz="2200" i="1" dirty="0">
                <a:latin typeface="Calibri" panose="020F0502020204030204" pitchFamily="34" charset="0"/>
                <a:ea typeface="Calibri" panose="020F0502020204030204" pitchFamily="34" charset="0"/>
                <a:cs typeface="Times New Roman" panose="02020603050405020304" pitchFamily="18" charset="0"/>
              </a:rPr>
              <a:t> parity, 1 start bit, and 2 stop bits. </a:t>
            </a:r>
            <a:endParaRPr lang="en-US" sz="2200" dirty="0"/>
          </a:p>
        </p:txBody>
      </p:sp>
      <p:sp>
        <p:nvSpPr>
          <p:cNvPr id="5" name="Rectangle 4"/>
          <p:cNvSpPr/>
          <p:nvPr/>
        </p:nvSpPr>
        <p:spPr>
          <a:xfrm>
            <a:off x="287327" y="916213"/>
            <a:ext cx="9077994" cy="769441"/>
          </a:xfrm>
          <a:prstGeom prst="rect">
            <a:avLst/>
          </a:prstGeom>
          <a:solidFill>
            <a:schemeClr val="bg1">
              <a:lumMod val="85000"/>
            </a:schemeClr>
          </a:solidFill>
          <a:ln>
            <a:solidFill>
              <a:schemeClr val="tx1"/>
            </a:solidFill>
          </a:ln>
        </p:spPr>
        <p:txBody>
          <a:bodyPr wrap="square">
            <a:spAutoFit/>
          </a:bodyPr>
          <a:lstStyle/>
          <a:p>
            <a:r>
              <a:rPr lang="en-US" sz="2200" i="1" dirty="0">
                <a:latin typeface="Calibri" panose="020F0502020204030204" pitchFamily="34" charset="0"/>
                <a:ea typeface="Calibri" panose="020F0502020204030204" pitchFamily="34" charset="0"/>
                <a:cs typeface="Times New Roman" panose="02020603050405020304" pitchFamily="18" charset="0"/>
              </a:rPr>
              <a:t>A) Write the bit stream out assuming the data moves from right to left from the sender to receiver with the form: [Start Bit][Parity Bit][Data Bits][Stop Bits] </a:t>
            </a:r>
            <a:endParaRPr lang="en-US" sz="2200" dirty="0"/>
          </a:p>
        </p:txBody>
      </p:sp>
      <p:sp>
        <p:nvSpPr>
          <p:cNvPr id="7" name="Rectangle 6"/>
          <p:cNvSpPr/>
          <p:nvPr/>
        </p:nvSpPr>
        <p:spPr>
          <a:xfrm>
            <a:off x="9425501" y="929142"/>
            <a:ext cx="2863568" cy="800219"/>
          </a:xfrm>
          <a:prstGeom prst="rect">
            <a:avLst/>
          </a:prstGeom>
        </p:spPr>
        <p:txBody>
          <a:bodyPr wrap="square">
            <a:spAutoFit/>
          </a:bodyPr>
          <a:lstStyle/>
          <a:p>
            <a:pPr marR="0" lvl="0">
              <a:spcBef>
                <a:spcPts val="0"/>
              </a:spcBef>
            </a:pPr>
            <a:r>
              <a:rPr lang="en-US" sz="2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E </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(45)</a:t>
            </a:r>
            <a:r>
              <a:rPr lang="en-US" sz="2200" baseline="-250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16</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22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100 </a:t>
            </a:r>
            <a:r>
              <a:rPr lang="en-US" sz="2200"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0101</a:t>
            </a:r>
            <a:r>
              <a:rPr lang="en-US" sz="2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a:t>
            </a:r>
            <a:r>
              <a:rPr lang="en-US" sz="2200" baseline="-250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2</a:t>
            </a:r>
          </a:p>
          <a:p>
            <a:pPr marR="0" lvl="0">
              <a:spcBef>
                <a:spcPts val="0"/>
              </a:spcBef>
            </a:pPr>
            <a:r>
              <a:rPr lang="en-US" sz="2400" dirty="0"/>
              <a:t>[0][</a:t>
            </a:r>
            <a:r>
              <a:rPr lang="en-US" sz="2400" b="1" dirty="0"/>
              <a:t>0</a:t>
            </a:r>
            <a:r>
              <a:rPr lang="en-US" sz="2400" dirty="0"/>
              <a:t>][</a:t>
            </a:r>
            <a:r>
              <a:rPr lang="en-US" sz="2400" b="1" dirty="0"/>
              <a:t>100 0101</a:t>
            </a:r>
            <a:r>
              <a:rPr lang="en-US" sz="2400" dirty="0"/>
              <a:t>][11]</a:t>
            </a:r>
            <a:r>
              <a:rPr lang="en-US" sz="2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 </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p:cNvSpPr/>
          <p:nvPr/>
        </p:nvSpPr>
        <p:spPr>
          <a:xfrm>
            <a:off x="287326" y="1962537"/>
            <a:ext cx="6923038" cy="461665"/>
          </a:xfrm>
          <a:prstGeom prst="rect">
            <a:avLst/>
          </a:prstGeom>
          <a:solidFill>
            <a:schemeClr val="bg1">
              <a:lumMod val="85000"/>
            </a:schemeClr>
          </a:solidFill>
          <a:ln>
            <a:solidFill>
              <a:schemeClr val="tx1"/>
            </a:solidFill>
          </a:ln>
        </p:spPr>
        <p:txBody>
          <a:bodyPr wrap="square">
            <a:spAutoFit/>
          </a:bodyPr>
          <a:lstStyle/>
          <a:p>
            <a:r>
              <a:rPr lang="en-US" sz="2400" i="1" dirty="0"/>
              <a:t>B) Also, calculate the %overhead for this transmission? </a:t>
            </a:r>
            <a:endParaRPr lang="en-US" sz="2200" dirty="0"/>
          </a:p>
        </p:txBody>
      </p:sp>
      <p:sp>
        <p:nvSpPr>
          <p:cNvPr id="8" name="Rectangle 7"/>
          <p:cNvSpPr/>
          <p:nvPr/>
        </p:nvSpPr>
        <p:spPr>
          <a:xfrm>
            <a:off x="7286078" y="1784925"/>
            <a:ext cx="4863210" cy="816890"/>
          </a:xfrm>
          <a:prstGeom prst="rect">
            <a:avLst/>
          </a:prstGeom>
        </p:spPr>
        <p:txBody>
          <a:bodyPr wrap="square">
            <a:spAutoFit/>
          </a:bodyPr>
          <a:lstStyle/>
          <a:p>
            <a:pPr marR="0" lvl="0">
              <a:lnSpc>
                <a:spcPct val="107000"/>
              </a:lnSpc>
              <a:spcBef>
                <a:spcPts val="0"/>
              </a:spcBef>
              <a:spcAft>
                <a:spcPts val="800"/>
              </a:spcAft>
            </a:pP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There are 4 overhead bits and 7 data bits so the % overhead = (11-7)/7 = </a:t>
            </a:r>
            <a:r>
              <a:rPr lang="en-US" sz="2200" b="1"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57.1%</a:t>
            </a:r>
            <a:endParaRPr lang="en-US" sz="2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13"/>
          <p:cNvSpPr/>
          <p:nvPr/>
        </p:nvSpPr>
        <p:spPr>
          <a:xfrm>
            <a:off x="287326" y="2717200"/>
            <a:ext cx="11728004" cy="830997"/>
          </a:xfrm>
          <a:prstGeom prst="rect">
            <a:avLst/>
          </a:prstGeom>
          <a:solidFill>
            <a:schemeClr val="bg1">
              <a:lumMod val="85000"/>
            </a:schemeClr>
          </a:solidFill>
          <a:ln>
            <a:solidFill>
              <a:schemeClr val="tx1"/>
            </a:solidFill>
          </a:ln>
        </p:spPr>
        <p:txBody>
          <a:bodyPr wrap="square">
            <a:spAutoFit/>
          </a:bodyPr>
          <a:lstStyle/>
          <a:p>
            <a:r>
              <a:rPr lang="en-US" sz="2400" i="1" dirty="0"/>
              <a:t> C) If the middle bit of the 7 bit ASCII character is flipped during transmission will the parity error checking detect the bit error?</a:t>
            </a:r>
            <a:endParaRPr lang="en-US" sz="2200" dirty="0"/>
          </a:p>
        </p:txBody>
      </p:sp>
      <p:sp>
        <p:nvSpPr>
          <p:cNvPr id="10" name="Rectangle 9"/>
          <p:cNvSpPr/>
          <p:nvPr/>
        </p:nvSpPr>
        <p:spPr>
          <a:xfrm>
            <a:off x="258204" y="3590454"/>
            <a:ext cx="11786247" cy="1107996"/>
          </a:xfrm>
          <a:prstGeom prst="rect">
            <a:avLst/>
          </a:prstGeom>
        </p:spPr>
        <p:txBody>
          <a:bodyPr wrap="square">
            <a:spAutoFit/>
          </a:bodyPr>
          <a:lstStyle/>
          <a:p>
            <a:r>
              <a:rPr lang="en-US" sz="2200"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The receiver </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receives 100</a:t>
            </a:r>
            <a:r>
              <a:rPr lang="en-US" sz="2200"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2200" b="1"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1</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101. The parity bit would be determined by the receiver to be 1 because there are 4 ones in the data bits. Since the parity bits from the sender and receiver don’t agree then </a:t>
            </a:r>
            <a:r>
              <a:rPr lang="en-US" sz="2200"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the receiver detects an error in the transmission</a:t>
            </a:r>
            <a:r>
              <a:rPr lang="en-US" sz="2200"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endParaRPr lang="en-US" sz="2200" dirty="0"/>
          </a:p>
        </p:txBody>
      </p:sp>
      <p:sp>
        <p:nvSpPr>
          <p:cNvPr id="16" name="Rectangle 15"/>
          <p:cNvSpPr/>
          <p:nvPr/>
        </p:nvSpPr>
        <p:spPr>
          <a:xfrm>
            <a:off x="316448" y="4813835"/>
            <a:ext cx="11728004" cy="830997"/>
          </a:xfrm>
          <a:prstGeom prst="rect">
            <a:avLst/>
          </a:prstGeom>
          <a:solidFill>
            <a:schemeClr val="bg1">
              <a:lumMod val="85000"/>
            </a:schemeClr>
          </a:solidFill>
          <a:ln>
            <a:solidFill>
              <a:schemeClr val="tx1"/>
            </a:solidFill>
          </a:ln>
        </p:spPr>
        <p:txBody>
          <a:bodyPr wrap="square">
            <a:spAutoFit/>
          </a:bodyPr>
          <a:lstStyle/>
          <a:p>
            <a:r>
              <a:rPr lang="en-US" sz="2400" i="1" dirty="0"/>
              <a:t>D) If the first and last bit of the 7 bit ASCII character is flipped during transmission will the parity error checking detect the bit error</a:t>
            </a:r>
            <a:r>
              <a:rPr lang="en-US" sz="2400" i="1" dirty="0" smtClean="0"/>
              <a:t>? </a:t>
            </a:r>
            <a:r>
              <a:rPr lang="en-US" sz="2400" b="1" i="1" dirty="0" smtClean="0">
                <a:solidFill>
                  <a:srgbClr val="FF0000"/>
                </a:solidFill>
              </a:rPr>
              <a:t>PARITY ONLY DETECTS AN ODD # of BIT ERRORS</a:t>
            </a:r>
            <a:endParaRPr lang="en-US" sz="2200" b="1" dirty="0">
              <a:solidFill>
                <a:srgbClr val="FF0000"/>
              </a:solidFill>
            </a:endParaRPr>
          </a:p>
        </p:txBody>
      </p:sp>
      <p:sp>
        <p:nvSpPr>
          <p:cNvPr id="17" name="Rectangle 16"/>
          <p:cNvSpPr/>
          <p:nvPr/>
        </p:nvSpPr>
        <p:spPr>
          <a:xfrm>
            <a:off x="287326" y="5687089"/>
            <a:ext cx="11786247" cy="1107996"/>
          </a:xfrm>
          <a:prstGeom prst="rect">
            <a:avLst/>
          </a:prstGeom>
        </p:spPr>
        <p:txBody>
          <a:bodyPr wrap="square">
            <a:spAutoFit/>
          </a:bodyPr>
          <a:lstStyle/>
          <a:p>
            <a:pPr lvl="0"/>
            <a:r>
              <a:rPr lang="en-US" sz="2200" dirty="0" smtClean="0">
                <a:solidFill>
                  <a:srgbClr val="FF0000"/>
                </a:solidFill>
                <a:ea typeface="Calibri" panose="020F0502020204030204" pitchFamily="34" charset="0"/>
                <a:cs typeface="Times New Roman" panose="02020603050405020304" pitchFamily="18" charset="0"/>
              </a:rPr>
              <a:t>The </a:t>
            </a:r>
            <a:r>
              <a:rPr lang="en-US" sz="2200" dirty="0" smtClean="0">
                <a:solidFill>
                  <a:srgbClr val="FF0000"/>
                </a:solidFill>
              </a:rPr>
              <a:t>receiver </a:t>
            </a:r>
            <a:r>
              <a:rPr lang="en-US" sz="2200" dirty="0">
                <a:solidFill>
                  <a:srgbClr val="FF0000"/>
                </a:solidFill>
              </a:rPr>
              <a:t>receives </a:t>
            </a:r>
            <a:r>
              <a:rPr lang="en-US" sz="2200" b="1" u="sng" dirty="0">
                <a:solidFill>
                  <a:srgbClr val="FF0000"/>
                </a:solidFill>
              </a:rPr>
              <a:t>0</a:t>
            </a:r>
            <a:r>
              <a:rPr lang="en-US" sz="2200" dirty="0">
                <a:solidFill>
                  <a:srgbClr val="FF0000"/>
                </a:solidFill>
              </a:rPr>
              <a:t>00</a:t>
            </a:r>
            <a:r>
              <a:rPr lang="en-US" sz="2200" b="1" dirty="0">
                <a:solidFill>
                  <a:srgbClr val="FF0000"/>
                </a:solidFill>
              </a:rPr>
              <a:t> </a:t>
            </a:r>
            <a:r>
              <a:rPr lang="en-US" sz="2200" dirty="0">
                <a:solidFill>
                  <a:srgbClr val="FF0000"/>
                </a:solidFill>
              </a:rPr>
              <a:t>010</a:t>
            </a:r>
            <a:r>
              <a:rPr lang="en-US" sz="2200" b="1" u="sng" dirty="0">
                <a:solidFill>
                  <a:srgbClr val="FF0000"/>
                </a:solidFill>
              </a:rPr>
              <a:t>0</a:t>
            </a:r>
            <a:r>
              <a:rPr lang="en-US" sz="2200" dirty="0">
                <a:solidFill>
                  <a:srgbClr val="FF0000"/>
                </a:solidFill>
              </a:rPr>
              <a:t>. The parity bit would be determined by the receiver to be 0 because there are 1 one in the data bits. Since the parity bits from the sender and receiver agree then </a:t>
            </a:r>
            <a:r>
              <a:rPr lang="en-US" sz="2200" u="sng" dirty="0">
                <a:solidFill>
                  <a:srgbClr val="FF0000"/>
                </a:solidFill>
              </a:rPr>
              <a:t>the receiver doesn’t detect an error in the transmission</a:t>
            </a:r>
            <a:r>
              <a:rPr lang="en-US" sz="2200" dirty="0">
                <a:solidFill>
                  <a:srgbClr val="FF0000"/>
                </a:solidFill>
              </a:rPr>
              <a:t>.</a:t>
            </a:r>
          </a:p>
        </p:txBody>
      </p:sp>
    </p:spTree>
    <p:extLst>
      <p:ext uri="{BB962C8B-B14F-4D97-AF65-F5344CB8AC3E}">
        <p14:creationId xmlns:p14="http://schemas.microsoft.com/office/powerpoint/2010/main" val="29922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8" grpId="0"/>
      <p:bldP spid="14" grpId="0" animBg="1"/>
      <p:bldP spid="10" grpId="0"/>
      <p:bldP spid="16" grpId="0" animBg="1"/>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4784</TotalTime>
  <Words>1723</Words>
  <Application>Microsoft Office PowerPoint</Application>
  <PresentationFormat>Custom</PresentationFormat>
  <Paragraphs>107</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Modules 7 Overview Computer Communications</vt:lpstr>
      <vt:lpstr>Parallel and Serial Communication Bit Transmission</vt:lpstr>
      <vt:lpstr>Computer Communication Examples</vt:lpstr>
      <vt:lpstr>RS-232 Example of Asynchronous Serial Communication</vt:lpstr>
      <vt:lpstr>Example 7.1) If there are 8 data bits, 1 start bit, 2 stop bits, and 1 parity bit then each time 8 bits of data (i.e. 1 byte) were transmitted how much longer would it take? This can also be called the %overhead.</vt:lpstr>
      <vt:lpstr>Transmission Speed (Baud) </vt:lpstr>
      <vt:lpstr>Parity</vt:lpstr>
      <vt:lpstr>PowerPoint Presentation</vt:lpstr>
      <vt:lpstr>PowerPoint Presentation</vt:lpstr>
      <vt:lpstr>Error Detection and Correction</vt:lpstr>
      <vt:lpstr>PowerPoint Presentation</vt:lpstr>
      <vt:lpstr>PowerPoint Presentation</vt:lpstr>
      <vt:lpstr>RS-232 – USB Adapter Pin Out</vt:lpstr>
      <vt:lpstr>RS-232 – Null Modem Pin Out</vt:lpstr>
      <vt:lpstr>5 Steps of Serial Communication</vt:lpstr>
      <vt:lpstr>PowerPoint Presentation</vt:lpstr>
      <vt:lpstr>PowerPoint Presentation</vt:lpstr>
      <vt:lpstr>RS-232 Example – Fluke Multimeter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Modules 1 and 2 Overview</dc:title>
  <dc:creator>Chad Davis</dc:creator>
  <cp:lastModifiedBy>Chad</cp:lastModifiedBy>
  <cp:revision>171</cp:revision>
  <dcterms:created xsi:type="dcterms:W3CDTF">2017-09-27T16:16:33Z</dcterms:created>
  <dcterms:modified xsi:type="dcterms:W3CDTF">2018-09-24T13:14:47Z</dcterms:modified>
</cp:coreProperties>
</file>